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257" r:id="rId2"/>
    <p:sldId id="258" r:id="rId3"/>
    <p:sldId id="259" r:id="rId4"/>
    <p:sldId id="260" r:id="rId5"/>
    <p:sldId id="269" r:id="rId6"/>
    <p:sldId id="264" r:id="rId7"/>
    <p:sldId id="261" r:id="rId8"/>
    <p:sldId id="270" r:id="rId9"/>
    <p:sldId id="262" r:id="rId10"/>
    <p:sldId id="265" r:id="rId11"/>
    <p:sldId id="266" r:id="rId12"/>
    <p:sldId id="267" r:id="rId13"/>
    <p:sldId id="268" r:id="rId14"/>
  </p:sldIdLst>
  <p:sldSz cx="9144000" cy="6858000" type="screen4x3"/>
  <p:notesSz cx="6797675" cy="9926638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Estilo medio 3 - Énfasis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>
      <p:cViewPr varScale="1">
        <p:scale>
          <a:sx n="111" d="100"/>
          <a:sy n="111" d="100"/>
        </p:scale>
        <p:origin x="1650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39CB3-A64A-475D-9C2F-2650C632BFDF}" type="datetimeFigureOut">
              <a:rPr lang="ca-ES" smtClean="0"/>
              <a:pPr/>
              <a:t>3/9/2026</a:t>
            </a:fld>
            <a:endParaRPr lang="ca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a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1EC485-7BF6-4969-B718-262C32FA9D3A}" type="slidenum">
              <a:rPr lang="ca-ES" smtClean="0"/>
              <a:pPr/>
              <a:t>‹Nº›</a:t>
            </a:fld>
            <a:endParaRPr lang="ca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63C4CA-327E-4A3E-B043-B1F4BC9CD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2B7A7E9-2929-44FF-9A97-8B2C5D6064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6993FBC-F6B4-473F-A7B4-9BD3F779D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8404E-2AE4-4212-8F95-3813A22378FF}" type="datetime1">
              <a:rPr lang="ca-ES" smtClean="0"/>
              <a:pPr/>
              <a:t>3/9/2026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FE43603-DE8E-4D43-913C-053561B1F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Tutors de Joc - Competicions d'esports col·lectius</a:t>
            </a:r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7E54EE9-D882-4F46-8DD6-3667F629A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99ABD-CDBA-48A6-9E37-1DF85679D136}" type="slidenum">
              <a:rPr lang="ca-ES" smtClean="0"/>
              <a:pPr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072494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3EE75E-9D3C-40F6-A331-095D5E550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D784851-17A9-4EDF-A728-49CED9061A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60CA853-9A4C-4196-B915-6EFE2BD0D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E2B0C-D8DD-4252-8557-86D571D4735C}" type="datetime1">
              <a:rPr lang="ca-ES" smtClean="0"/>
              <a:pPr/>
              <a:t>3/9/2026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0B10D1C-63C5-4BAA-A974-EA576F69F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Tutors de Joc - Competicions d'esports col·lectius</a:t>
            </a:r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E055E6-0D88-4F98-B9DD-47E47420C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99ABD-CDBA-48A6-9E37-1DF85679D136}" type="slidenum">
              <a:rPr lang="ca-ES" smtClean="0"/>
              <a:pPr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606792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7527288-0471-4F7E-BEFE-6B1AF5452C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2E4310B-6D9E-4AA0-B977-3006EE3824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98210AD-403E-4F2C-8F5B-6499A8CD6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50A0D-05DC-47C4-A50B-AE363CBD9634}" type="datetime1">
              <a:rPr lang="ca-ES" smtClean="0"/>
              <a:pPr/>
              <a:t>3/9/2026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3813852-A671-41F8-92B4-30ADA1FDA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Tutors de Joc - Competicions d'esports col·lectius</a:t>
            </a:r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25228B3-8DEC-4A8E-9479-12E3FAF7B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99ABD-CDBA-48A6-9E37-1DF85679D136}" type="slidenum">
              <a:rPr lang="ca-ES" smtClean="0"/>
              <a:pPr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009807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021688-050A-43FA-ACF4-25F0BD0F1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1042CB7-F6F1-426D-8BB6-E2A8437048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25FC9D0-77A8-4EAB-B535-B9EE61622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107B0-948E-4E88-93BF-975F76813A31}" type="datetime1">
              <a:rPr lang="ca-ES" smtClean="0"/>
              <a:pPr/>
              <a:t>3/9/2026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7FD0CCF-4337-4F70-A82F-C76FBC6D2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Tutors de Joc - Competicions d'esports col·lectius</a:t>
            </a:r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898FDBC-F3A3-4ED6-A86A-099A1A8E3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99ABD-CDBA-48A6-9E37-1DF85679D136}" type="slidenum">
              <a:rPr lang="ca-ES" smtClean="0"/>
              <a:pPr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203817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8B10B3-9B7C-404D-AB20-08DF9E29B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FE3EA2-3642-4107-8B89-652B1BBB09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2610AC5-396A-4311-B0E3-76D8920BE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D3F06-E15B-4F30-B9CB-4EF5385122A0}" type="datetime1">
              <a:rPr lang="ca-ES" smtClean="0"/>
              <a:pPr/>
              <a:t>3/9/2026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E0017F2-0483-4239-AB00-FABA6DDF8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Tutors de Joc - Competicions d'esports col·lectius</a:t>
            </a:r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8BF9E5E-71B9-458C-9CC1-0F6792D8F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99ABD-CDBA-48A6-9E37-1DF85679D136}" type="slidenum">
              <a:rPr lang="ca-ES" smtClean="0"/>
              <a:pPr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433577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BDDC10-6D57-401A-B69E-A16BECE36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77A2AB6-661D-4269-8708-13DF69EA8D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A393E60-5087-4115-8324-63D1045D7C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351DB73-D753-477A-B86C-A0A286379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DF300-3482-4D37-B55F-56E0D2929879}" type="datetime1">
              <a:rPr lang="ca-ES" smtClean="0"/>
              <a:pPr/>
              <a:t>3/9/2026</a:t>
            </a:fld>
            <a:endParaRPr lang="ca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E8D1364-BB9C-4FDA-B8AC-8DFFF3677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Tutors de Joc - Competicions d'esports col·lectius</a:t>
            </a:r>
            <a:endParaRPr lang="ca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EC34594-BD45-486E-999B-050633C76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99ABD-CDBA-48A6-9E37-1DF85679D136}" type="slidenum">
              <a:rPr lang="ca-ES" smtClean="0"/>
              <a:pPr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689191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CD97DD-B051-426A-A7DB-10D7201AF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E0DB0D3-1FAA-447A-8A82-DC950DDF82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ACAC488-DC12-4C32-9693-842A43FC93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BDC9939-ABA3-4B94-B6CB-995A9E35C8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DFC56403-6452-4D55-AD4D-3498F7F7BF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F42938B-ABC6-4A11-840F-97654CC51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E08D0-9DA5-4298-AAD8-61578D9B2441}" type="datetime1">
              <a:rPr lang="ca-ES" smtClean="0"/>
              <a:pPr/>
              <a:t>3/9/2026</a:t>
            </a:fld>
            <a:endParaRPr lang="ca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06BF180-6753-4AF5-AD3B-78C155ACB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Tutors de Joc - Competicions d'esports col·lectius</a:t>
            </a:r>
            <a:endParaRPr lang="ca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E08B7C2-F6D0-4519-A585-DA11CA01D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99ABD-CDBA-48A6-9E37-1DF85679D136}" type="slidenum">
              <a:rPr lang="ca-ES" smtClean="0"/>
              <a:pPr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353617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BD0E3C-A9B2-45C0-83A8-5C850366C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9FBE994-6B5F-4A45-A815-AD0833A5E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DA1BC-610E-4AB6-A1FF-ADC9F0A8256E}" type="datetime1">
              <a:rPr lang="ca-ES" smtClean="0"/>
              <a:pPr/>
              <a:t>3/9/2026</a:t>
            </a:fld>
            <a:endParaRPr lang="ca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5CCF1D2-8A8B-4A44-8DA0-5B3CBAAF2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Tutors de Joc - Competicions d'esports col·lectius</a:t>
            </a:r>
            <a:endParaRPr lang="ca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B31B88D-77BC-470D-B5A1-BCE4CBC40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99ABD-CDBA-48A6-9E37-1DF85679D136}" type="slidenum">
              <a:rPr lang="ca-ES" smtClean="0"/>
              <a:pPr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593446581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E738114-8F47-40B7-8AA8-5E101218EC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7D2C-A74F-404A-ACFF-42885ABCA86E}" type="datetime1">
              <a:rPr lang="ca-ES" smtClean="0"/>
              <a:pPr/>
              <a:t>3/9/2026</a:t>
            </a:fld>
            <a:endParaRPr lang="ca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28BC295-5FE3-4A58-9CC2-F80229AAC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Tutors de Joc - Competicions d'esports col·lectius</a:t>
            </a:r>
            <a:endParaRPr lang="ca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0699FBC-3EB2-41CF-BBAF-BAF854553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99ABD-CDBA-48A6-9E37-1DF85679D136}" type="slidenum">
              <a:rPr lang="ca-ES" smtClean="0"/>
              <a:pPr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578986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752945-F629-43E5-B446-5ED63C843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A72B320-0723-49CF-BA07-31240A86E4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BC154C9-E610-44E2-B106-F7D97E9C9D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75C305C-EAD4-4B1C-AA75-6DD050F63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F291E-1340-4C3E-9A2D-24D43907BD56}" type="datetime1">
              <a:rPr lang="ca-ES" smtClean="0"/>
              <a:pPr/>
              <a:t>3/9/2026</a:t>
            </a:fld>
            <a:endParaRPr lang="ca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ED39326-0BAA-4E46-861A-943761189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Tutors de Joc - Competicions d'esports col·lectius</a:t>
            </a:r>
            <a:endParaRPr lang="ca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494FC8C-4EBD-4684-82C5-28ECDD2B5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99ABD-CDBA-48A6-9E37-1DF85679D136}" type="slidenum">
              <a:rPr lang="ca-ES" smtClean="0"/>
              <a:pPr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654247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4FB874-6153-4B74-B2B0-DE943749F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455EA71-7123-4349-AF73-2A720B8EA9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ca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C3D848E-1616-4F3D-AD28-266ED65712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F6A3757-CAA0-4A6B-811E-BDB535CAC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ECF1A-4D0C-4C04-9ED9-05A0D6EFA479}" type="datetime1">
              <a:rPr lang="ca-ES" smtClean="0"/>
              <a:pPr/>
              <a:t>3/9/2026</a:t>
            </a:fld>
            <a:endParaRPr lang="ca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08BAB42-4D51-46F3-B683-27173E6CD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Tutors de Joc - Competicions d'esports col·lectius</a:t>
            </a:r>
            <a:endParaRPr lang="ca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BC4D2EA-8E08-4090-AC8F-395FBB8B9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99ABD-CDBA-48A6-9E37-1DF85679D136}" type="slidenum">
              <a:rPr lang="ca-ES" smtClean="0"/>
              <a:pPr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519496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3003CB0-910D-4A14-8E46-1EDD44E40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8E0BF6C-9652-476E-85FB-04253D078A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D87FCD-420A-4769-B8E6-C134BB707E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ADA1BC-610E-4AB6-A1FF-ADC9F0A8256E}" type="datetime1">
              <a:rPr lang="ca-ES" smtClean="0"/>
              <a:pPr/>
              <a:t>3/9/2026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A8D954D-AE02-4029-9EE0-CE4438F7AC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Tutors de Joc - Competicions d'esports col·lectius</a:t>
            </a:r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C5C740D-A823-4B74-96F6-BEB1E840F2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599ABD-CDBA-48A6-9E37-1DF85679D136}" type="slidenum">
              <a:rPr lang="ca-ES" smtClean="0"/>
              <a:pPr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652578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6.png"/><Relationship Id="rId3" Type="http://schemas.openxmlformats.org/officeDocument/2006/relationships/image" Target="../media/image8.jpeg"/><Relationship Id="rId7" Type="http://schemas.openxmlformats.org/officeDocument/2006/relationships/image" Target="../media/image12.tmp"/><Relationship Id="rId12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tmp"/><Relationship Id="rId11" Type="http://schemas.openxmlformats.org/officeDocument/2006/relationships/image" Target="../media/image4.png"/><Relationship Id="rId5" Type="http://schemas.openxmlformats.org/officeDocument/2006/relationships/image" Target="../media/image10.tmp"/><Relationship Id="rId10" Type="http://schemas.openxmlformats.org/officeDocument/2006/relationships/image" Target="../media/image3.jpeg"/><Relationship Id="rId4" Type="http://schemas.openxmlformats.org/officeDocument/2006/relationships/image" Target="../media/image9.png"/><Relationship Id="rId9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6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4.png"/><Relationship Id="rId5" Type="http://schemas.openxmlformats.org/officeDocument/2006/relationships/image" Target="../media/image16.png"/><Relationship Id="rId10" Type="http://schemas.openxmlformats.org/officeDocument/2006/relationships/image" Target="../media/image3.jpeg"/><Relationship Id="rId4" Type="http://schemas.openxmlformats.org/officeDocument/2006/relationships/image" Target="../media/image15.png"/><Relationship Id="rId9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99ABD-CDBA-48A6-9E37-1DF85679D136}" type="slidenum">
              <a:rPr lang="ca-ES" smtClean="0">
                <a:latin typeface="Tahoma" pitchFamily="34" charset="0"/>
                <a:ea typeface="Tahoma" pitchFamily="34" charset="0"/>
                <a:cs typeface="Tahoma" pitchFamily="34" charset="0"/>
              </a:rPr>
              <a:pPr/>
              <a:t>1</a:t>
            </a:fld>
            <a:endParaRPr lang="ca-ES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485799" y="260648"/>
            <a:ext cx="7554887" cy="1532504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>
              <a:spcBef>
                <a:spcPct val="0"/>
              </a:spcBef>
              <a:defRPr/>
            </a:pPr>
            <a:endParaRPr lang="en-US" sz="28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Imagen 9" descr="Logotipo&#10;&#10;Descripción generada automáticamente">
            <a:extLst>
              <a:ext uri="{FF2B5EF4-FFF2-40B4-BE49-F238E27FC236}">
                <a16:creationId xmlns:a16="http://schemas.microsoft.com/office/drawing/2014/main" id="{DAF1B9D5-B338-4531-BECE-F269644C51B5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43" y="260648"/>
            <a:ext cx="707777" cy="92294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54510D5-9C73-4C1E-AD86-651617C966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3068960"/>
            <a:ext cx="7886700" cy="1532504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ca-ES" sz="3600" b="1" cap="al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Semàfor de valors</a:t>
            </a:r>
          </a:p>
          <a:p>
            <a:pPr marL="0" indent="0" algn="ctr">
              <a:buNone/>
            </a:pPr>
            <a:r>
              <a:rPr lang="ca-ES" sz="3600" b="1" cap="al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 VALORAR tutors i</a:t>
            </a:r>
          </a:p>
          <a:p>
            <a:pPr marL="0" indent="0" algn="ctr">
              <a:buNone/>
            </a:pPr>
            <a:r>
              <a:rPr lang="ca-ES" sz="3600" b="1" cap="al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Tutores de joc</a:t>
            </a:r>
            <a:endParaRPr lang="ca-ES" sz="3600" dirty="0"/>
          </a:p>
        </p:txBody>
      </p:sp>
      <p:pic>
        <p:nvPicPr>
          <p:cNvPr id="6" name="Imagen 5" descr="Imagen que contiene Icono&#10;&#10;Descripción generada automáticamente">
            <a:extLst>
              <a:ext uri="{FF2B5EF4-FFF2-40B4-BE49-F238E27FC236}">
                <a16:creationId xmlns:a16="http://schemas.microsoft.com/office/drawing/2014/main" id="{2984A3E7-F9D3-2337-C773-7FE86F284F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958" y="169689"/>
            <a:ext cx="1302083" cy="922943"/>
          </a:xfrm>
          <a:prstGeom prst="rect">
            <a:avLst/>
          </a:prstGeom>
        </p:spPr>
      </p:pic>
      <p:pic>
        <p:nvPicPr>
          <p:cNvPr id="5" name="Imagen 4" descr="Forma, Círculo&#10;&#10;El contenido generado por IA puede ser incorrecto.">
            <a:extLst>
              <a:ext uri="{FF2B5EF4-FFF2-40B4-BE49-F238E27FC236}">
                <a16:creationId xmlns:a16="http://schemas.microsoft.com/office/drawing/2014/main" id="{13779C3F-4BC5-3480-76DC-AA82C1AE3DE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80" y="260648"/>
            <a:ext cx="873125" cy="623570"/>
          </a:xfrm>
          <a:prstGeom prst="rect">
            <a:avLst/>
          </a:prstGeom>
        </p:spPr>
      </p:pic>
      <p:grpSp>
        <p:nvGrpSpPr>
          <p:cNvPr id="8" name="Grupo 7">
            <a:extLst>
              <a:ext uri="{FF2B5EF4-FFF2-40B4-BE49-F238E27FC236}">
                <a16:creationId xmlns:a16="http://schemas.microsoft.com/office/drawing/2014/main" id="{691973D8-FD99-11E2-2CDF-826C44A2A28E}"/>
              </a:ext>
            </a:extLst>
          </p:cNvPr>
          <p:cNvGrpSpPr/>
          <p:nvPr/>
        </p:nvGrpSpPr>
        <p:grpSpPr>
          <a:xfrm>
            <a:off x="198680" y="6283507"/>
            <a:ext cx="8640863" cy="510811"/>
            <a:chOff x="354264" y="6008062"/>
            <a:chExt cx="11483466" cy="532141"/>
          </a:xfrm>
        </p:grpSpPr>
        <p:grpSp>
          <p:nvGrpSpPr>
            <p:cNvPr id="9" name="Group 6">
              <a:extLst>
                <a:ext uri="{FF2B5EF4-FFF2-40B4-BE49-F238E27FC236}">
                  <a16:creationId xmlns:a16="http://schemas.microsoft.com/office/drawing/2014/main" id="{F284CD1C-56B2-AF16-DC77-4C3D88DC6D21}"/>
                </a:ext>
              </a:extLst>
            </p:cNvPr>
            <p:cNvGrpSpPr/>
            <p:nvPr/>
          </p:nvGrpSpPr>
          <p:grpSpPr>
            <a:xfrm>
              <a:off x="9025188" y="6215464"/>
              <a:ext cx="2812542" cy="324739"/>
              <a:chOff x="0" y="0"/>
              <a:chExt cx="5625084" cy="649478"/>
            </a:xfrm>
          </p:grpSpPr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99974B0E-42B2-C546-AEAC-0559780D76A9}"/>
                  </a:ext>
                </a:extLst>
              </p:cNvPr>
              <p:cNvSpPr/>
              <p:nvPr/>
            </p:nvSpPr>
            <p:spPr>
              <a:xfrm>
                <a:off x="0" y="0"/>
                <a:ext cx="5625084" cy="649478"/>
              </a:xfrm>
              <a:custGeom>
                <a:avLst/>
                <a:gdLst/>
                <a:ahLst/>
                <a:cxnLst/>
                <a:rect l="l" t="t" r="r" b="b"/>
                <a:pathLst>
                  <a:path w="5625084" h="649478">
                    <a:moveTo>
                      <a:pt x="0" y="0"/>
                    </a:moveTo>
                    <a:lnTo>
                      <a:pt x="5625084" y="0"/>
                    </a:lnTo>
                    <a:lnTo>
                      <a:pt x="5625084" y="649478"/>
                    </a:lnTo>
                    <a:lnTo>
                      <a:pt x="0" y="649478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5"/>
                <a:stretch>
                  <a:fillRect b="5"/>
                </a:stretch>
              </a:blipFill>
            </p:spPr>
            <p:txBody>
              <a:bodyPr/>
              <a:lstStyle>
                <a:defPPr>
                  <a:defRPr lang="ca-E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ca-ES" sz="1200" dirty="0"/>
              </a:p>
            </p:txBody>
          </p:sp>
        </p:grpSp>
        <p:grpSp>
          <p:nvGrpSpPr>
            <p:cNvPr id="11" name="Group 8">
              <a:extLst>
                <a:ext uri="{FF2B5EF4-FFF2-40B4-BE49-F238E27FC236}">
                  <a16:creationId xmlns:a16="http://schemas.microsoft.com/office/drawing/2014/main" id="{2CB04D5A-1B6D-2AAF-8661-5BDA9D2FE3C8}"/>
                </a:ext>
              </a:extLst>
            </p:cNvPr>
            <p:cNvGrpSpPr/>
            <p:nvPr/>
          </p:nvGrpSpPr>
          <p:grpSpPr>
            <a:xfrm>
              <a:off x="354264" y="6008062"/>
              <a:ext cx="2076704" cy="531876"/>
              <a:chOff x="0" y="0"/>
              <a:chExt cx="4153408" cy="1063752"/>
            </a:xfrm>
          </p:grpSpPr>
          <p:sp>
            <p:nvSpPr>
              <p:cNvPr id="12" name="Freeform 9" descr="Logotipo  El contenido generado por IA puede ser incorrecto.">
                <a:extLst>
                  <a:ext uri="{FF2B5EF4-FFF2-40B4-BE49-F238E27FC236}">
                    <a16:creationId xmlns:a16="http://schemas.microsoft.com/office/drawing/2014/main" id="{6A5B8194-31DC-2EEF-38A1-4D1BC8E85CEE}"/>
                  </a:ext>
                </a:extLst>
              </p:cNvPr>
              <p:cNvSpPr/>
              <p:nvPr/>
            </p:nvSpPr>
            <p:spPr>
              <a:xfrm>
                <a:off x="0" y="0"/>
                <a:ext cx="4153408" cy="1063752"/>
              </a:xfrm>
              <a:custGeom>
                <a:avLst/>
                <a:gdLst/>
                <a:ahLst/>
                <a:cxnLst/>
                <a:rect l="l" t="t" r="r" b="b"/>
                <a:pathLst>
                  <a:path w="4153408" h="1063752">
                    <a:moveTo>
                      <a:pt x="0" y="0"/>
                    </a:moveTo>
                    <a:lnTo>
                      <a:pt x="4153408" y="0"/>
                    </a:lnTo>
                    <a:lnTo>
                      <a:pt x="4153408" y="1063752"/>
                    </a:lnTo>
                    <a:lnTo>
                      <a:pt x="0" y="1063752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/>
                <a:stretch>
                  <a:fillRect b="4"/>
                </a:stretch>
              </a:blipFill>
            </p:spPr>
            <p:txBody>
              <a:bodyPr/>
              <a:lstStyle>
                <a:defPPr>
                  <a:defRPr lang="ca-E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ca-ES" sz="1200"/>
              </a:p>
            </p:txBody>
          </p:sp>
        </p:grp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1ABF10-AD73-4EEF-9931-E554539F8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242" y="618759"/>
            <a:ext cx="7886700" cy="1325563"/>
          </a:xfrm>
        </p:spPr>
        <p:txBody>
          <a:bodyPr>
            <a:normAutofit/>
          </a:bodyPr>
          <a:lstStyle/>
          <a:p>
            <a:r>
              <a:rPr lang="ca-E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Com ho puc fer?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15C5B2B-6BD5-4EDD-93BC-77E7F16E23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53926"/>
            <a:ext cx="7886700" cy="4351338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s-ES" sz="19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Accedir</a:t>
            </a:r>
            <a:r>
              <a:rPr lang="es-ES" sz="1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 Playoff: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s-ES" sz="1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.- [Competició] – [Esports </a:t>
            </a:r>
            <a:r>
              <a:rPr lang="es-ES" sz="19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d’Equip</a:t>
            </a:r>
            <a:r>
              <a:rPr lang="es-ES" sz="1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] – [</a:t>
            </a:r>
            <a:r>
              <a:rPr lang="es-ES" sz="19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Partits</a:t>
            </a:r>
            <a:r>
              <a:rPr lang="es-ES" sz="1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]</a:t>
            </a:r>
          </a:p>
          <a:p>
            <a:pPr marL="0" indent="0">
              <a:buNone/>
            </a:pPr>
            <a:endParaRPr lang="ca-ES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F570958-78D6-4435-A2FF-3C4D97584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99ABD-CDBA-48A6-9E37-1DF85679D136}" type="slidenum">
              <a:rPr lang="ca-ES" smtClean="0"/>
              <a:pPr/>
              <a:t>10</a:t>
            </a:fld>
            <a:endParaRPr lang="ca-E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B8EDEB8B-DC64-4EBA-A844-EC03971AD1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409" b="38905"/>
          <a:stretch/>
        </p:blipFill>
        <p:spPr>
          <a:xfrm>
            <a:off x="814450" y="2779489"/>
            <a:ext cx="7504126" cy="2872480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0B186E32-266B-48A7-B6FD-A11B4820A708}"/>
              </a:ext>
            </a:extLst>
          </p:cNvPr>
          <p:cNvSpPr/>
          <p:nvPr/>
        </p:nvSpPr>
        <p:spPr>
          <a:xfrm>
            <a:off x="795200" y="4646596"/>
            <a:ext cx="432048" cy="2160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7501CBB8-A499-79F3-0D0D-D42F3900650E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43" y="260648"/>
            <a:ext cx="707777" cy="9229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n 10" descr="Imagen que contiene Icono&#10;&#10;Descripción generada automáticamente">
            <a:extLst>
              <a:ext uri="{FF2B5EF4-FFF2-40B4-BE49-F238E27FC236}">
                <a16:creationId xmlns:a16="http://schemas.microsoft.com/office/drawing/2014/main" id="{3A151163-3EAE-63F2-197E-16EAC81F9D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958" y="169689"/>
            <a:ext cx="1302083" cy="922943"/>
          </a:xfrm>
          <a:prstGeom prst="rect">
            <a:avLst/>
          </a:prstGeom>
        </p:spPr>
      </p:pic>
      <p:pic>
        <p:nvPicPr>
          <p:cNvPr id="12" name="Imagen 11" descr="Forma, Círculo&#10;&#10;El contenido generado por IA puede ser incorrecto.">
            <a:extLst>
              <a:ext uri="{FF2B5EF4-FFF2-40B4-BE49-F238E27FC236}">
                <a16:creationId xmlns:a16="http://schemas.microsoft.com/office/drawing/2014/main" id="{D3AF6B33-5F44-B154-BA83-863EDE4BF38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80" y="260648"/>
            <a:ext cx="873125" cy="623570"/>
          </a:xfrm>
          <a:prstGeom prst="rect">
            <a:avLst/>
          </a:prstGeom>
        </p:spPr>
      </p:pic>
      <p:grpSp>
        <p:nvGrpSpPr>
          <p:cNvPr id="4" name="Grupo 3">
            <a:extLst>
              <a:ext uri="{FF2B5EF4-FFF2-40B4-BE49-F238E27FC236}">
                <a16:creationId xmlns:a16="http://schemas.microsoft.com/office/drawing/2014/main" id="{5B588ECC-DEB1-BB3D-D6ED-6B79054FD87D}"/>
              </a:ext>
            </a:extLst>
          </p:cNvPr>
          <p:cNvGrpSpPr/>
          <p:nvPr/>
        </p:nvGrpSpPr>
        <p:grpSpPr>
          <a:xfrm>
            <a:off x="198680" y="6283507"/>
            <a:ext cx="8640863" cy="510811"/>
            <a:chOff x="354264" y="6008062"/>
            <a:chExt cx="11483466" cy="532141"/>
          </a:xfrm>
        </p:grpSpPr>
        <p:grpSp>
          <p:nvGrpSpPr>
            <p:cNvPr id="16" name="Group 6">
              <a:extLst>
                <a:ext uri="{FF2B5EF4-FFF2-40B4-BE49-F238E27FC236}">
                  <a16:creationId xmlns:a16="http://schemas.microsoft.com/office/drawing/2014/main" id="{FA19F370-FF5D-C9F2-5E15-A42E23A2AE5B}"/>
                </a:ext>
              </a:extLst>
            </p:cNvPr>
            <p:cNvGrpSpPr/>
            <p:nvPr/>
          </p:nvGrpSpPr>
          <p:grpSpPr>
            <a:xfrm>
              <a:off x="9025188" y="6215464"/>
              <a:ext cx="2812542" cy="324739"/>
              <a:chOff x="0" y="0"/>
              <a:chExt cx="5625084" cy="649478"/>
            </a:xfrm>
          </p:grpSpPr>
          <p:sp>
            <p:nvSpPr>
              <p:cNvPr id="19" name="Freeform 7">
                <a:extLst>
                  <a:ext uri="{FF2B5EF4-FFF2-40B4-BE49-F238E27FC236}">
                    <a16:creationId xmlns:a16="http://schemas.microsoft.com/office/drawing/2014/main" id="{1EFBA0E3-4B71-998F-D771-5776DC013C21}"/>
                  </a:ext>
                </a:extLst>
              </p:cNvPr>
              <p:cNvSpPr/>
              <p:nvPr/>
            </p:nvSpPr>
            <p:spPr>
              <a:xfrm>
                <a:off x="0" y="0"/>
                <a:ext cx="5625084" cy="649478"/>
              </a:xfrm>
              <a:custGeom>
                <a:avLst/>
                <a:gdLst/>
                <a:ahLst/>
                <a:cxnLst/>
                <a:rect l="l" t="t" r="r" b="b"/>
                <a:pathLst>
                  <a:path w="5625084" h="649478">
                    <a:moveTo>
                      <a:pt x="0" y="0"/>
                    </a:moveTo>
                    <a:lnTo>
                      <a:pt x="5625084" y="0"/>
                    </a:lnTo>
                    <a:lnTo>
                      <a:pt x="5625084" y="649478"/>
                    </a:lnTo>
                    <a:lnTo>
                      <a:pt x="0" y="649478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/>
                <a:stretch>
                  <a:fillRect b="5"/>
                </a:stretch>
              </a:blipFill>
            </p:spPr>
            <p:txBody>
              <a:bodyPr/>
              <a:lstStyle>
                <a:defPPr>
                  <a:defRPr lang="ca-E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ca-ES" sz="1200" dirty="0"/>
              </a:p>
            </p:txBody>
          </p:sp>
        </p:grpSp>
        <p:grpSp>
          <p:nvGrpSpPr>
            <p:cNvPr id="17" name="Group 8">
              <a:extLst>
                <a:ext uri="{FF2B5EF4-FFF2-40B4-BE49-F238E27FC236}">
                  <a16:creationId xmlns:a16="http://schemas.microsoft.com/office/drawing/2014/main" id="{557D3C6B-4081-917F-7C50-001FF4F4EC5E}"/>
                </a:ext>
              </a:extLst>
            </p:cNvPr>
            <p:cNvGrpSpPr/>
            <p:nvPr/>
          </p:nvGrpSpPr>
          <p:grpSpPr>
            <a:xfrm>
              <a:off x="354264" y="6008062"/>
              <a:ext cx="2076704" cy="531876"/>
              <a:chOff x="0" y="0"/>
              <a:chExt cx="4153408" cy="1063752"/>
            </a:xfrm>
          </p:grpSpPr>
          <p:sp>
            <p:nvSpPr>
              <p:cNvPr id="18" name="Freeform 9" descr="Logotipo  El contenido generado por IA puede ser incorrecto.">
                <a:extLst>
                  <a:ext uri="{FF2B5EF4-FFF2-40B4-BE49-F238E27FC236}">
                    <a16:creationId xmlns:a16="http://schemas.microsoft.com/office/drawing/2014/main" id="{DD51B04C-1A5D-4526-F448-04A855274D0A}"/>
                  </a:ext>
                </a:extLst>
              </p:cNvPr>
              <p:cNvSpPr/>
              <p:nvPr/>
            </p:nvSpPr>
            <p:spPr>
              <a:xfrm>
                <a:off x="0" y="0"/>
                <a:ext cx="4153408" cy="1063752"/>
              </a:xfrm>
              <a:custGeom>
                <a:avLst/>
                <a:gdLst/>
                <a:ahLst/>
                <a:cxnLst/>
                <a:rect l="l" t="t" r="r" b="b"/>
                <a:pathLst>
                  <a:path w="4153408" h="1063752">
                    <a:moveTo>
                      <a:pt x="0" y="0"/>
                    </a:moveTo>
                    <a:lnTo>
                      <a:pt x="4153408" y="0"/>
                    </a:lnTo>
                    <a:lnTo>
                      <a:pt x="4153408" y="1063752"/>
                    </a:lnTo>
                    <a:lnTo>
                      <a:pt x="0" y="1063752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7"/>
                <a:stretch>
                  <a:fillRect b="4"/>
                </a:stretch>
              </a:blipFill>
            </p:spPr>
            <p:txBody>
              <a:bodyPr/>
              <a:lstStyle>
                <a:defPPr>
                  <a:defRPr lang="ca-E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ca-ES" sz="12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282338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B5F6D94-0BE1-4B97-AA31-2EABBCD5E0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43114"/>
            <a:ext cx="7886700" cy="1894137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ca-ES" sz="1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l’apartat de Partits: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a-ES" sz="1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.- Seleccionar el partit (a partir del cercador) – [Accions] – [Valorar Tutor de Joc]</a:t>
            </a:r>
            <a:endParaRPr lang="ca-ES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228A315-AD96-41BF-9AC7-3C539F336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99ABD-CDBA-48A6-9E37-1DF85679D136}" type="slidenum">
              <a:rPr lang="ca-ES" smtClean="0"/>
              <a:pPr/>
              <a:t>11</a:t>
            </a:fld>
            <a:endParaRPr lang="ca-E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B0E1593B-56D5-438A-961C-688C548B170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777" b="38581"/>
          <a:stretch/>
        </p:blipFill>
        <p:spPr>
          <a:xfrm>
            <a:off x="1080945" y="2921375"/>
            <a:ext cx="6982109" cy="2523849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20940E8B-8F00-4CE3-A297-F742988FC046}"/>
              </a:ext>
            </a:extLst>
          </p:cNvPr>
          <p:cNvSpPr/>
          <p:nvPr/>
        </p:nvSpPr>
        <p:spPr>
          <a:xfrm>
            <a:off x="1187624" y="4665666"/>
            <a:ext cx="795463" cy="2160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D8F25EA7-39CC-DB11-3C73-FAC974369F78}"/>
              </a:ext>
            </a:extLst>
          </p:cNvPr>
          <p:cNvSpPr/>
          <p:nvPr/>
        </p:nvSpPr>
        <p:spPr>
          <a:xfrm>
            <a:off x="2483768" y="4922694"/>
            <a:ext cx="4680520" cy="44684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14" name="Imagen 13" descr="Logotipo&#10;&#10;Descripción generada automáticamente">
            <a:extLst>
              <a:ext uri="{FF2B5EF4-FFF2-40B4-BE49-F238E27FC236}">
                <a16:creationId xmlns:a16="http://schemas.microsoft.com/office/drawing/2014/main" id="{AD602DDE-453B-8278-9F41-27DDB96F1FA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43" y="260648"/>
            <a:ext cx="707777" cy="9229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Imagen 14" descr="Imagen que contiene Icono&#10;&#10;Descripción generada automáticamente">
            <a:extLst>
              <a:ext uri="{FF2B5EF4-FFF2-40B4-BE49-F238E27FC236}">
                <a16:creationId xmlns:a16="http://schemas.microsoft.com/office/drawing/2014/main" id="{0819D27A-BB1B-330A-1688-F34F9C0C31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958" y="169689"/>
            <a:ext cx="1302083" cy="922943"/>
          </a:xfrm>
          <a:prstGeom prst="rect">
            <a:avLst/>
          </a:prstGeom>
        </p:spPr>
      </p:pic>
      <p:pic>
        <p:nvPicPr>
          <p:cNvPr id="16" name="Imagen 15" descr="Forma, Círculo&#10;&#10;El contenido generado por IA puede ser incorrecto.">
            <a:extLst>
              <a:ext uri="{FF2B5EF4-FFF2-40B4-BE49-F238E27FC236}">
                <a16:creationId xmlns:a16="http://schemas.microsoft.com/office/drawing/2014/main" id="{649F6519-1318-AD11-D297-3FD3F2B3F54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80" y="260648"/>
            <a:ext cx="873125" cy="623570"/>
          </a:xfrm>
          <a:prstGeom prst="rect">
            <a:avLst/>
          </a:prstGeom>
        </p:spPr>
      </p:pic>
      <p:sp>
        <p:nvSpPr>
          <p:cNvPr id="22" name="Título 1">
            <a:extLst>
              <a:ext uri="{FF2B5EF4-FFF2-40B4-BE49-F238E27FC236}">
                <a16:creationId xmlns:a16="http://schemas.microsoft.com/office/drawing/2014/main" id="{C517D806-813F-18A8-4671-68F1A9755528}"/>
              </a:ext>
            </a:extLst>
          </p:cNvPr>
          <p:cNvSpPr txBox="1">
            <a:spLocks/>
          </p:cNvSpPr>
          <p:nvPr/>
        </p:nvSpPr>
        <p:spPr>
          <a:xfrm>
            <a:off x="635242" y="61875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24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Com ho puc fer?</a:t>
            </a:r>
            <a:endParaRPr lang="ca-ES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EFB9E54C-70AF-E93A-034B-E15D6BCA9367}"/>
              </a:ext>
            </a:extLst>
          </p:cNvPr>
          <p:cNvGrpSpPr/>
          <p:nvPr/>
        </p:nvGrpSpPr>
        <p:grpSpPr>
          <a:xfrm>
            <a:off x="198680" y="6283507"/>
            <a:ext cx="8640863" cy="510811"/>
            <a:chOff x="354264" y="6008062"/>
            <a:chExt cx="11483466" cy="532141"/>
          </a:xfrm>
        </p:grpSpPr>
        <p:grpSp>
          <p:nvGrpSpPr>
            <p:cNvPr id="13" name="Group 6">
              <a:extLst>
                <a:ext uri="{FF2B5EF4-FFF2-40B4-BE49-F238E27FC236}">
                  <a16:creationId xmlns:a16="http://schemas.microsoft.com/office/drawing/2014/main" id="{E7A46D12-7401-AB86-7467-6A606EAF7558}"/>
                </a:ext>
              </a:extLst>
            </p:cNvPr>
            <p:cNvGrpSpPr/>
            <p:nvPr/>
          </p:nvGrpSpPr>
          <p:grpSpPr>
            <a:xfrm>
              <a:off x="9025188" y="6215464"/>
              <a:ext cx="2812542" cy="324739"/>
              <a:chOff x="0" y="0"/>
              <a:chExt cx="5625084" cy="649478"/>
            </a:xfrm>
          </p:grpSpPr>
          <p:sp>
            <p:nvSpPr>
              <p:cNvPr id="19" name="Freeform 7">
                <a:extLst>
                  <a:ext uri="{FF2B5EF4-FFF2-40B4-BE49-F238E27FC236}">
                    <a16:creationId xmlns:a16="http://schemas.microsoft.com/office/drawing/2014/main" id="{F2FC9B1D-A125-3A06-1603-D9A1DE5E8D89}"/>
                  </a:ext>
                </a:extLst>
              </p:cNvPr>
              <p:cNvSpPr/>
              <p:nvPr/>
            </p:nvSpPr>
            <p:spPr>
              <a:xfrm>
                <a:off x="0" y="0"/>
                <a:ext cx="5625084" cy="649478"/>
              </a:xfrm>
              <a:custGeom>
                <a:avLst/>
                <a:gdLst/>
                <a:ahLst/>
                <a:cxnLst/>
                <a:rect l="l" t="t" r="r" b="b"/>
                <a:pathLst>
                  <a:path w="5625084" h="649478">
                    <a:moveTo>
                      <a:pt x="0" y="0"/>
                    </a:moveTo>
                    <a:lnTo>
                      <a:pt x="5625084" y="0"/>
                    </a:lnTo>
                    <a:lnTo>
                      <a:pt x="5625084" y="649478"/>
                    </a:lnTo>
                    <a:lnTo>
                      <a:pt x="0" y="649478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/>
                <a:stretch>
                  <a:fillRect b="5"/>
                </a:stretch>
              </a:blipFill>
            </p:spPr>
            <p:txBody>
              <a:bodyPr/>
              <a:lstStyle>
                <a:defPPr>
                  <a:defRPr lang="ca-E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ca-ES" sz="1200" dirty="0"/>
              </a:p>
            </p:txBody>
          </p:sp>
        </p:grpSp>
        <p:grpSp>
          <p:nvGrpSpPr>
            <p:cNvPr id="17" name="Group 8">
              <a:extLst>
                <a:ext uri="{FF2B5EF4-FFF2-40B4-BE49-F238E27FC236}">
                  <a16:creationId xmlns:a16="http://schemas.microsoft.com/office/drawing/2014/main" id="{33058D7F-93B6-859A-D9D3-A995D121EA86}"/>
                </a:ext>
              </a:extLst>
            </p:cNvPr>
            <p:cNvGrpSpPr/>
            <p:nvPr/>
          </p:nvGrpSpPr>
          <p:grpSpPr>
            <a:xfrm>
              <a:off x="354264" y="6008062"/>
              <a:ext cx="2076704" cy="531876"/>
              <a:chOff x="0" y="0"/>
              <a:chExt cx="4153408" cy="1063752"/>
            </a:xfrm>
          </p:grpSpPr>
          <p:sp>
            <p:nvSpPr>
              <p:cNvPr id="18" name="Freeform 9" descr="Logotipo  El contenido generado por IA puede ser incorrecto.">
                <a:extLst>
                  <a:ext uri="{FF2B5EF4-FFF2-40B4-BE49-F238E27FC236}">
                    <a16:creationId xmlns:a16="http://schemas.microsoft.com/office/drawing/2014/main" id="{CAC60C90-1115-DE9A-2FC6-E43DECA8922D}"/>
                  </a:ext>
                </a:extLst>
              </p:cNvPr>
              <p:cNvSpPr/>
              <p:nvPr/>
            </p:nvSpPr>
            <p:spPr>
              <a:xfrm>
                <a:off x="0" y="0"/>
                <a:ext cx="4153408" cy="1063752"/>
              </a:xfrm>
              <a:custGeom>
                <a:avLst/>
                <a:gdLst/>
                <a:ahLst/>
                <a:cxnLst/>
                <a:rect l="l" t="t" r="r" b="b"/>
                <a:pathLst>
                  <a:path w="4153408" h="1063752">
                    <a:moveTo>
                      <a:pt x="0" y="0"/>
                    </a:moveTo>
                    <a:lnTo>
                      <a:pt x="4153408" y="0"/>
                    </a:lnTo>
                    <a:lnTo>
                      <a:pt x="4153408" y="1063752"/>
                    </a:lnTo>
                    <a:lnTo>
                      <a:pt x="0" y="1063752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7"/>
                <a:stretch>
                  <a:fillRect b="4"/>
                </a:stretch>
              </a:blipFill>
            </p:spPr>
            <p:txBody>
              <a:bodyPr/>
              <a:lstStyle>
                <a:defPPr>
                  <a:defRPr lang="ca-E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ca-ES" sz="12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015432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354B1C8-8623-4D39-BC51-DF266B8A67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56792"/>
            <a:ext cx="7886700" cy="1064123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ca-ES" sz="1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Valorar la tasca del o la TJ seleccionant un color del semàfor, i afegint observacions. Finalment, guardar i enviar amb opció [Desar].</a:t>
            </a:r>
            <a:endParaRPr lang="ca-ES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24CF266-9F75-4863-BBCC-D7600AA76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99ABD-CDBA-48A6-9E37-1DF85679D136}" type="slidenum">
              <a:rPr lang="ca-ES" smtClean="0"/>
              <a:pPr/>
              <a:t>12</a:t>
            </a:fld>
            <a:endParaRPr lang="ca-E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9E95225-8875-4AE3-BEBD-0A10DEA7C8D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513" b="17701"/>
          <a:stretch/>
        </p:blipFill>
        <p:spPr>
          <a:xfrm>
            <a:off x="1081232" y="2596371"/>
            <a:ext cx="7228016" cy="3228901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D0455F9D-6B3C-4E91-B7DF-C3F0F4B78B11}"/>
              </a:ext>
            </a:extLst>
          </p:cNvPr>
          <p:cNvSpPr/>
          <p:nvPr/>
        </p:nvSpPr>
        <p:spPr>
          <a:xfrm>
            <a:off x="3563888" y="4653136"/>
            <a:ext cx="1537541" cy="28154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2BD69E97-E96E-4C85-9A1F-54161C962D64}"/>
              </a:ext>
            </a:extLst>
          </p:cNvPr>
          <p:cNvSpPr/>
          <p:nvPr/>
        </p:nvSpPr>
        <p:spPr>
          <a:xfrm>
            <a:off x="7741575" y="2930642"/>
            <a:ext cx="567673" cy="19806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3E9E8443-25A7-68B7-386F-FB21B20D5D9E}"/>
              </a:ext>
            </a:extLst>
          </p:cNvPr>
          <p:cNvSpPr/>
          <p:nvPr/>
        </p:nvSpPr>
        <p:spPr>
          <a:xfrm>
            <a:off x="3059832" y="3634713"/>
            <a:ext cx="3816424" cy="28154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02C339CF-97B8-C00E-35B1-3534E8E1FE74}"/>
              </a:ext>
            </a:extLst>
          </p:cNvPr>
          <p:cNvSpPr/>
          <p:nvPr/>
        </p:nvSpPr>
        <p:spPr>
          <a:xfrm>
            <a:off x="2195736" y="4623768"/>
            <a:ext cx="576064" cy="28154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8C052CEA-6810-D0DB-4C1F-A4286BEFE172}"/>
              </a:ext>
            </a:extLst>
          </p:cNvPr>
          <p:cNvSpPr/>
          <p:nvPr/>
        </p:nvSpPr>
        <p:spPr>
          <a:xfrm>
            <a:off x="2251722" y="5209836"/>
            <a:ext cx="2736304" cy="30677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7" name="Imagen 16" descr="Logotipo&#10;&#10;Descripción generada automáticamente">
            <a:extLst>
              <a:ext uri="{FF2B5EF4-FFF2-40B4-BE49-F238E27FC236}">
                <a16:creationId xmlns:a16="http://schemas.microsoft.com/office/drawing/2014/main" id="{03938C9E-6360-0B7B-C467-4240D66F59DE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43" y="260648"/>
            <a:ext cx="707777" cy="9229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Imagen 17" descr="Imagen que contiene Icono&#10;&#10;Descripción generada automáticamente">
            <a:extLst>
              <a:ext uri="{FF2B5EF4-FFF2-40B4-BE49-F238E27FC236}">
                <a16:creationId xmlns:a16="http://schemas.microsoft.com/office/drawing/2014/main" id="{D59BCD16-8D68-776F-86BE-60428C4736C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958" y="169689"/>
            <a:ext cx="1302083" cy="922943"/>
          </a:xfrm>
          <a:prstGeom prst="rect">
            <a:avLst/>
          </a:prstGeom>
        </p:spPr>
      </p:pic>
      <p:pic>
        <p:nvPicPr>
          <p:cNvPr id="19" name="Imagen 18" descr="Forma, Círculo&#10;&#10;El contenido generado por IA puede ser incorrecto.">
            <a:extLst>
              <a:ext uri="{FF2B5EF4-FFF2-40B4-BE49-F238E27FC236}">
                <a16:creationId xmlns:a16="http://schemas.microsoft.com/office/drawing/2014/main" id="{46761611-5499-7488-46CA-0E6A312DAC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80" y="260648"/>
            <a:ext cx="873125" cy="623570"/>
          </a:xfrm>
          <a:prstGeom prst="rect">
            <a:avLst/>
          </a:prstGeom>
        </p:spPr>
      </p:pic>
      <p:sp>
        <p:nvSpPr>
          <p:cNvPr id="25" name="Título 1">
            <a:extLst>
              <a:ext uri="{FF2B5EF4-FFF2-40B4-BE49-F238E27FC236}">
                <a16:creationId xmlns:a16="http://schemas.microsoft.com/office/drawing/2014/main" id="{2D215BAF-4776-6F3C-1478-1419DF17F6F1}"/>
              </a:ext>
            </a:extLst>
          </p:cNvPr>
          <p:cNvSpPr txBox="1">
            <a:spLocks/>
          </p:cNvSpPr>
          <p:nvPr/>
        </p:nvSpPr>
        <p:spPr>
          <a:xfrm>
            <a:off x="635242" y="61875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24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Com ho puc fer?</a:t>
            </a:r>
            <a:endParaRPr lang="ca-ES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397E2133-0126-E9B4-5031-07C8EA9F6889}"/>
              </a:ext>
            </a:extLst>
          </p:cNvPr>
          <p:cNvGrpSpPr/>
          <p:nvPr/>
        </p:nvGrpSpPr>
        <p:grpSpPr>
          <a:xfrm>
            <a:off x="198680" y="6283507"/>
            <a:ext cx="8640863" cy="510811"/>
            <a:chOff x="354264" y="6008062"/>
            <a:chExt cx="11483466" cy="532141"/>
          </a:xfrm>
        </p:grpSpPr>
        <p:grpSp>
          <p:nvGrpSpPr>
            <p:cNvPr id="16" name="Group 6">
              <a:extLst>
                <a:ext uri="{FF2B5EF4-FFF2-40B4-BE49-F238E27FC236}">
                  <a16:creationId xmlns:a16="http://schemas.microsoft.com/office/drawing/2014/main" id="{4A408A1B-D042-A4F3-D15E-87E5A79541E8}"/>
                </a:ext>
              </a:extLst>
            </p:cNvPr>
            <p:cNvGrpSpPr/>
            <p:nvPr/>
          </p:nvGrpSpPr>
          <p:grpSpPr>
            <a:xfrm>
              <a:off x="9025188" y="6215464"/>
              <a:ext cx="2812542" cy="324739"/>
              <a:chOff x="0" y="0"/>
              <a:chExt cx="5625084" cy="649478"/>
            </a:xfrm>
          </p:grpSpPr>
          <p:sp>
            <p:nvSpPr>
              <p:cNvPr id="22" name="Freeform 7">
                <a:extLst>
                  <a:ext uri="{FF2B5EF4-FFF2-40B4-BE49-F238E27FC236}">
                    <a16:creationId xmlns:a16="http://schemas.microsoft.com/office/drawing/2014/main" id="{B3BF4C0C-3432-0DB4-CB07-631C8FD6F9B5}"/>
                  </a:ext>
                </a:extLst>
              </p:cNvPr>
              <p:cNvSpPr/>
              <p:nvPr/>
            </p:nvSpPr>
            <p:spPr>
              <a:xfrm>
                <a:off x="0" y="0"/>
                <a:ext cx="5625084" cy="649478"/>
              </a:xfrm>
              <a:custGeom>
                <a:avLst/>
                <a:gdLst/>
                <a:ahLst/>
                <a:cxnLst/>
                <a:rect l="l" t="t" r="r" b="b"/>
                <a:pathLst>
                  <a:path w="5625084" h="649478">
                    <a:moveTo>
                      <a:pt x="0" y="0"/>
                    </a:moveTo>
                    <a:lnTo>
                      <a:pt x="5625084" y="0"/>
                    </a:lnTo>
                    <a:lnTo>
                      <a:pt x="5625084" y="649478"/>
                    </a:lnTo>
                    <a:lnTo>
                      <a:pt x="0" y="649478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/>
                <a:stretch>
                  <a:fillRect b="5"/>
                </a:stretch>
              </a:blipFill>
            </p:spPr>
            <p:txBody>
              <a:bodyPr/>
              <a:lstStyle>
                <a:defPPr>
                  <a:defRPr lang="ca-E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ca-ES" sz="1200" dirty="0"/>
              </a:p>
            </p:txBody>
          </p:sp>
        </p:grpSp>
        <p:grpSp>
          <p:nvGrpSpPr>
            <p:cNvPr id="20" name="Group 8">
              <a:extLst>
                <a:ext uri="{FF2B5EF4-FFF2-40B4-BE49-F238E27FC236}">
                  <a16:creationId xmlns:a16="http://schemas.microsoft.com/office/drawing/2014/main" id="{C6BA55BD-07D8-F8E5-CFC8-27FBAC96500F}"/>
                </a:ext>
              </a:extLst>
            </p:cNvPr>
            <p:cNvGrpSpPr/>
            <p:nvPr/>
          </p:nvGrpSpPr>
          <p:grpSpPr>
            <a:xfrm>
              <a:off x="354264" y="6008062"/>
              <a:ext cx="2076704" cy="531876"/>
              <a:chOff x="0" y="0"/>
              <a:chExt cx="4153408" cy="1063752"/>
            </a:xfrm>
          </p:grpSpPr>
          <p:sp>
            <p:nvSpPr>
              <p:cNvPr id="21" name="Freeform 9" descr="Logotipo  El contenido generado por IA puede ser incorrecto.">
                <a:extLst>
                  <a:ext uri="{FF2B5EF4-FFF2-40B4-BE49-F238E27FC236}">
                    <a16:creationId xmlns:a16="http://schemas.microsoft.com/office/drawing/2014/main" id="{2DB7A01E-7D33-7511-6C3E-CBA22905FDEC}"/>
                  </a:ext>
                </a:extLst>
              </p:cNvPr>
              <p:cNvSpPr/>
              <p:nvPr/>
            </p:nvSpPr>
            <p:spPr>
              <a:xfrm>
                <a:off x="0" y="0"/>
                <a:ext cx="4153408" cy="1063752"/>
              </a:xfrm>
              <a:custGeom>
                <a:avLst/>
                <a:gdLst/>
                <a:ahLst/>
                <a:cxnLst/>
                <a:rect l="l" t="t" r="r" b="b"/>
                <a:pathLst>
                  <a:path w="4153408" h="1063752">
                    <a:moveTo>
                      <a:pt x="0" y="0"/>
                    </a:moveTo>
                    <a:lnTo>
                      <a:pt x="4153408" y="0"/>
                    </a:lnTo>
                    <a:lnTo>
                      <a:pt x="4153408" y="1063752"/>
                    </a:lnTo>
                    <a:lnTo>
                      <a:pt x="0" y="1063752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7"/>
                <a:stretch>
                  <a:fillRect b="4"/>
                </a:stretch>
              </a:blipFill>
            </p:spPr>
            <p:txBody>
              <a:bodyPr/>
              <a:lstStyle>
                <a:defPPr>
                  <a:defRPr lang="ca-E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ca-ES" sz="12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93374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1E30E63-BD27-462E-94B8-89624F411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99ABD-CDBA-48A6-9E37-1DF85679D136}" type="slidenum">
              <a:rPr lang="ca-ES" smtClean="0"/>
              <a:pPr/>
              <a:t>13</a:t>
            </a:fld>
            <a:endParaRPr lang="ca-ES"/>
          </a:p>
        </p:txBody>
      </p:sp>
      <p:pic>
        <p:nvPicPr>
          <p:cNvPr id="2" name="Imagen 1" descr="Imagen que contiene Icono&#10;&#10;Descripción generada automáticamente">
            <a:extLst>
              <a:ext uri="{FF2B5EF4-FFF2-40B4-BE49-F238E27FC236}">
                <a16:creationId xmlns:a16="http://schemas.microsoft.com/office/drawing/2014/main" id="{FB263D9F-4623-B52D-3175-1B1BD559FE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9887" y="1802007"/>
            <a:ext cx="4590705" cy="3253985"/>
          </a:xfrm>
          <a:prstGeom prst="rect">
            <a:avLst/>
          </a:prstGeom>
        </p:spPr>
      </p:pic>
      <p:pic>
        <p:nvPicPr>
          <p:cNvPr id="13" name="Imagen 12" descr="Logotipo&#10;&#10;Descripción generada automáticamente">
            <a:extLst>
              <a:ext uri="{FF2B5EF4-FFF2-40B4-BE49-F238E27FC236}">
                <a16:creationId xmlns:a16="http://schemas.microsoft.com/office/drawing/2014/main" id="{9E219AF1-6CD4-DBCB-9A1B-EFFFADEF3B76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43" y="260648"/>
            <a:ext cx="707777" cy="9229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Imagen 14" descr="Forma, Círculo&#10;&#10;El contenido generado por IA puede ser incorrecto.">
            <a:extLst>
              <a:ext uri="{FF2B5EF4-FFF2-40B4-BE49-F238E27FC236}">
                <a16:creationId xmlns:a16="http://schemas.microsoft.com/office/drawing/2014/main" id="{2A43DAA3-E32A-0C31-07DE-F9D67BEB1D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80" y="260648"/>
            <a:ext cx="873125" cy="623570"/>
          </a:xfrm>
          <a:prstGeom prst="rect">
            <a:avLst/>
          </a:prstGeom>
        </p:spPr>
      </p:pic>
      <p:grpSp>
        <p:nvGrpSpPr>
          <p:cNvPr id="3" name="Grupo 2">
            <a:extLst>
              <a:ext uri="{FF2B5EF4-FFF2-40B4-BE49-F238E27FC236}">
                <a16:creationId xmlns:a16="http://schemas.microsoft.com/office/drawing/2014/main" id="{0EBB4B35-BCEC-34B2-46B9-01A82A990433}"/>
              </a:ext>
            </a:extLst>
          </p:cNvPr>
          <p:cNvGrpSpPr/>
          <p:nvPr/>
        </p:nvGrpSpPr>
        <p:grpSpPr>
          <a:xfrm>
            <a:off x="198680" y="6283507"/>
            <a:ext cx="8640863" cy="510811"/>
            <a:chOff x="354264" y="6008062"/>
            <a:chExt cx="11483466" cy="532141"/>
          </a:xfrm>
        </p:grpSpPr>
        <p:grpSp>
          <p:nvGrpSpPr>
            <p:cNvPr id="10" name="Group 6">
              <a:extLst>
                <a:ext uri="{FF2B5EF4-FFF2-40B4-BE49-F238E27FC236}">
                  <a16:creationId xmlns:a16="http://schemas.microsoft.com/office/drawing/2014/main" id="{C445B735-7CCA-F73A-BF34-035563F8249B}"/>
                </a:ext>
              </a:extLst>
            </p:cNvPr>
            <p:cNvGrpSpPr/>
            <p:nvPr/>
          </p:nvGrpSpPr>
          <p:grpSpPr>
            <a:xfrm>
              <a:off x="9025188" y="6215464"/>
              <a:ext cx="2812542" cy="324739"/>
              <a:chOff x="0" y="0"/>
              <a:chExt cx="5625084" cy="649478"/>
            </a:xfrm>
          </p:grpSpPr>
          <p:sp>
            <p:nvSpPr>
              <p:cNvPr id="14" name="Freeform 7">
                <a:extLst>
                  <a:ext uri="{FF2B5EF4-FFF2-40B4-BE49-F238E27FC236}">
                    <a16:creationId xmlns:a16="http://schemas.microsoft.com/office/drawing/2014/main" id="{4BF96C16-AA36-9173-DD3B-320DD9BF4B05}"/>
                  </a:ext>
                </a:extLst>
              </p:cNvPr>
              <p:cNvSpPr/>
              <p:nvPr/>
            </p:nvSpPr>
            <p:spPr>
              <a:xfrm>
                <a:off x="0" y="0"/>
                <a:ext cx="5625084" cy="649478"/>
              </a:xfrm>
              <a:custGeom>
                <a:avLst/>
                <a:gdLst/>
                <a:ahLst/>
                <a:cxnLst/>
                <a:rect l="l" t="t" r="r" b="b"/>
                <a:pathLst>
                  <a:path w="5625084" h="649478">
                    <a:moveTo>
                      <a:pt x="0" y="0"/>
                    </a:moveTo>
                    <a:lnTo>
                      <a:pt x="5625084" y="0"/>
                    </a:lnTo>
                    <a:lnTo>
                      <a:pt x="5625084" y="649478"/>
                    </a:lnTo>
                    <a:lnTo>
                      <a:pt x="0" y="649478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5"/>
                <a:stretch>
                  <a:fillRect b="5"/>
                </a:stretch>
              </a:blipFill>
            </p:spPr>
            <p:txBody>
              <a:bodyPr/>
              <a:lstStyle>
                <a:defPPr>
                  <a:defRPr lang="ca-E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ca-ES" sz="1200" dirty="0"/>
              </a:p>
            </p:txBody>
          </p:sp>
        </p:grpSp>
        <p:grpSp>
          <p:nvGrpSpPr>
            <p:cNvPr id="11" name="Group 8">
              <a:extLst>
                <a:ext uri="{FF2B5EF4-FFF2-40B4-BE49-F238E27FC236}">
                  <a16:creationId xmlns:a16="http://schemas.microsoft.com/office/drawing/2014/main" id="{9BA9D54D-4435-F00A-3CD6-8FFC53A74496}"/>
                </a:ext>
              </a:extLst>
            </p:cNvPr>
            <p:cNvGrpSpPr/>
            <p:nvPr/>
          </p:nvGrpSpPr>
          <p:grpSpPr>
            <a:xfrm>
              <a:off x="354264" y="6008062"/>
              <a:ext cx="2076704" cy="531876"/>
              <a:chOff x="0" y="0"/>
              <a:chExt cx="4153408" cy="1063752"/>
            </a:xfrm>
          </p:grpSpPr>
          <p:sp>
            <p:nvSpPr>
              <p:cNvPr id="12" name="Freeform 9" descr="Logotipo  El contenido generado por IA puede ser incorrecto.">
                <a:extLst>
                  <a:ext uri="{FF2B5EF4-FFF2-40B4-BE49-F238E27FC236}">
                    <a16:creationId xmlns:a16="http://schemas.microsoft.com/office/drawing/2014/main" id="{E3BE50FD-FD3E-8CE3-E72B-8BC856D23EC0}"/>
                  </a:ext>
                </a:extLst>
              </p:cNvPr>
              <p:cNvSpPr/>
              <p:nvPr/>
            </p:nvSpPr>
            <p:spPr>
              <a:xfrm>
                <a:off x="0" y="0"/>
                <a:ext cx="4153408" cy="1063752"/>
              </a:xfrm>
              <a:custGeom>
                <a:avLst/>
                <a:gdLst/>
                <a:ahLst/>
                <a:cxnLst/>
                <a:rect l="l" t="t" r="r" b="b"/>
                <a:pathLst>
                  <a:path w="4153408" h="1063752">
                    <a:moveTo>
                      <a:pt x="0" y="0"/>
                    </a:moveTo>
                    <a:lnTo>
                      <a:pt x="4153408" y="0"/>
                    </a:lnTo>
                    <a:lnTo>
                      <a:pt x="4153408" y="1063752"/>
                    </a:lnTo>
                    <a:lnTo>
                      <a:pt x="0" y="1063752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/>
                <a:stretch>
                  <a:fillRect b="4"/>
                </a:stretch>
              </a:blipFill>
            </p:spPr>
            <p:txBody>
              <a:bodyPr/>
              <a:lstStyle>
                <a:defPPr>
                  <a:defRPr lang="ca-E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ca-ES" sz="12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59958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B1A519-AD5F-4788-80E3-E1DDD4E64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901421"/>
            <a:ext cx="7886700" cy="1325563"/>
          </a:xfrm>
        </p:spPr>
        <p:txBody>
          <a:bodyPr>
            <a:normAutofit/>
          </a:bodyPr>
          <a:lstStyle/>
          <a:p>
            <a:r>
              <a:rPr lang="ca-E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ÍNDEX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417D06E-0C17-4938-BD3D-CC62163B69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619599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ca-E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Què és el “Semàfor dels Valors per a Tutors i Tutores de joc”?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ca-E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Protocol Semàfor de Valors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ca-E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Criteris d’observació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ca-E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 ho puc fer?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FA7EFF8-01CD-4B63-8156-1A3E59EB7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99ABD-CDBA-48A6-9E37-1DF85679D136}" type="slidenum">
              <a:rPr lang="ca-ES" smtClean="0"/>
              <a:pPr/>
              <a:t>2</a:t>
            </a:fld>
            <a:endParaRPr lang="ca-ES"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89BDA460-2B32-B963-8A22-22B325A4E46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43" y="260648"/>
            <a:ext cx="707777" cy="9229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agen 11" descr="Imagen que contiene Icono&#10;&#10;Descripción generada automáticamente">
            <a:extLst>
              <a:ext uri="{FF2B5EF4-FFF2-40B4-BE49-F238E27FC236}">
                <a16:creationId xmlns:a16="http://schemas.microsoft.com/office/drawing/2014/main" id="{B3CB2922-60FB-9540-9388-AFE6862D2F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958" y="169689"/>
            <a:ext cx="1302083" cy="922943"/>
          </a:xfrm>
          <a:prstGeom prst="rect">
            <a:avLst/>
          </a:prstGeom>
        </p:spPr>
      </p:pic>
      <p:pic>
        <p:nvPicPr>
          <p:cNvPr id="13" name="Imagen 12" descr="Forma, Círculo&#10;&#10;El contenido generado por IA puede ser incorrecto.">
            <a:extLst>
              <a:ext uri="{FF2B5EF4-FFF2-40B4-BE49-F238E27FC236}">
                <a16:creationId xmlns:a16="http://schemas.microsoft.com/office/drawing/2014/main" id="{2D854CA1-3390-D1C8-6C39-22BF26138AA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80" y="260648"/>
            <a:ext cx="873125" cy="623570"/>
          </a:xfrm>
          <a:prstGeom prst="rect">
            <a:avLst/>
          </a:prstGeom>
        </p:spPr>
      </p:pic>
      <p:grpSp>
        <p:nvGrpSpPr>
          <p:cNvPr id="18" name="Grupo 17">
            <a:extLst>
              <a:ext uri="{FF2B5EF4-FFF2-40B4-BE49-F238E27FC236}">
                <a16:creationId xmlns:a16="http://schemas.microsoft.com/office/drawing/2014/main" id="{2D663989-C1C6-FA2F-FB9F-733A28E79CC6}"/>
              </a:ext>
            </a:extLst>
          </p:cNvPr>
          <p:cNvGrpSpPr/>
          <p:nvPr/>
        </p:nvGrpSpPr>
        <p:grpSpPr>
          <a:xfrm>
            <a:off x="198680" y="6283507"/>
            <a:ext cx="8640863" cy="510811"/>
            <a:chOff x="354264" y="6008062"/>
            <a:chExt cx="11483466" cy="532141"/>
          </a:xfrm>
        </p:grpSpPr>
        <p:grpSp>
          <p:nvGrpSpPr>
            <p:cNvPr id="19" name="Group 6">
              <a:extLst>
                <a:ext uri="{FF2B5EF4-FFF2-40B4-BE49-F238E27FC236}">
                  <a16:creationId xmlns:a16="http://schemas.microsoft.com/office/drawing/2014/main" id="{D551F914-3576-6F98-DE78-91CAB564D147}"/>
                </a:ext>
              </a:extLst>
            </p:cNvPr>
            <p:cNvGrpSpPr/>
            <p:nvPr/>
          </p:nvGrpSpPr>
          <p:grpSpPr>
            <a:xfrm>
              <a:off x="9025188" y="6215464"/>
              <a:ext cx="2812542" cy="324739"/>
              <a:chOff x="0" y="0"/>
              <a:chExt cx="5625084" cy="649478"/>
            </a:xfrm>
          </p:grpSpPr>
          <p:sp>
            <p:nvSpPr>
              <p:cNvPr id="22" name="Freeform 7">
                <a:extLst>
                  <a:ext uri="{FF2B5EF4-FFF2-40B4-BE49-F238E27FC236}">
                    <a16:creationId xmlns:a16="http://schemas.microsoft.com/office/drawing/2014/main" id="{23CFC523-0330-832E-FD20-0A66AD416813}"/>
                  </a:ext>
                </a:extLst>
              </p:cNvPr>
              <p:cNvSpPr/>
              <p:nvPr/>
            </p:nvSpPr>
            <p:spPr>
              <a:xfrm>
                <a:off x="0" y="0"/>
                <a:ext cx="5625084" cy="649478"/>
              </a:xfrm>
              <a:custGeom>
                <a:avLst/>
                <a:gdLst/>
                <a:ahLst/>
                <a:cxnLst/>
                <a:rect l="l" t="t" r="r" b="b"/>
                <a:pathLst>
                  <a:path w="5625084" h="649478">
                    <a:moveTo>
                      <a:pt x="0" y="0"/>
                    </a:moveTo>
                    <a:lnTo>
                      <a:pt x="5625084" y="0"/>
                    </a:lnTo>
                    <a:lnTo>
                      <a:pt x="5625084" y="649478"/>
                    </a:lnTo>
                    <a:lnTo>
                      <a:pt x="0" y="649478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5"/>
                <a:stretch>
                  <a:fillRect b="5"/>
                </a:stretch>
              </a:blipFill>
            </p:spPr>
            <p:txBody>
              <a:bodyPr/>
              <a:lstStyle>
                <a:defPPr>
                  <a:defRPr lang="ca-E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ca-ES" sz="1200" dirty="0"/>
              </a:p>
            </p:txBody>
          </p:sp>
        </p:grpSp>
        <p:grpSp>
          <p:nvGrpSpPr>
            <p:cNvPr id="20" name="Group 8">
              <a:extLst>
                <a:ext uri="{FF2B5EF4-FFF2-40B4-BE49-F238E27FC236}">
                  <a16:creationId xmlns:a16="http://schemas.microsoft.com/office/drawing/2014/main" id="{8D13053F-82FE-5E09-2A76-232617861D4C}"/>
                </a:ext>
              </a:extLst>
            </p:cNvPr>
            <p:cNvGrpSpPr/>
            <p:nvPr/>
          </p:nvGrpSpPr>
          <p:grpSpPr>
            <a:xfrm>
              <a:off x="354264" y="6008062"/>
              <a:ext cx="2076704" cy="531876"/>
              <a:chOff x="0" y="0"/>
              <a:chExt cx="4153408" cy="1063752"/>
            </a:xfrm>
          </p:grpSpPr>
          <p:sp>
            <p:nvSpPr>
              <p:cNvPr id="21" name="Freeform 9" descr="Logotipo  El contenido generado por IA puede ser incorrecto.">
                <a:extLst>
                  <a:ext uri="{FF2B5EF4-FFF2-40B4-BE49-F238E27FC236}">
                    <a16:creationId xmlns:a16="http://schemas.microsoft.com/office/drawing/2014/main" id="{9CF672C0-0014-4B1E-7ED6-E6602FD29903}"/>
                  </a:ext>
                </a:extLst>
              </p:cNvPr>
              <p:cNvSpPr/>
              <p:nvPr/>
            </p:nvSpPr>
            <p:spPr>
              <a:xfrm>
                <a:off x="0" y="0"/>
                <a:ext cx="4153408" cy="1063752"/>
              </a:xfrm>
              <a:custGeom>
                <a:avLst/>
                <a:gdLst/>
                <a:ahLst/>
                <a:cxnLst/>
                <a:rect l="l" t="t" r="r" b="b"/>
                <a:pathLst>
                  <a:path w="4153408" h="1063752">
                    <a:moveTo>
                      <a:pt x="0" y="0"/>
                    </a:moveTo>
                    <a:lnTo>
                      <a:pt x="4153408" y="0"/>
                    </a:lnTo>
                    <a:lnTo>
                      <a:pt x="4153408" y="1063752"/>
                    </a:lnTo>
                    <a:lnTo>
                      <a:pt x="0" y="1063752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/>
                <a:stretch>
                  <a:fillRect b="4"/>
                </a:stretch>
              </a:blipFill>
            </p:spPr>
            <p:txBody>
              <a:bodyPr/>
              <a:lstStyle>
                <a:defPPr>
                  <a:defRPr lang="ca-E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ca-ES" sz="12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590035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4EDF93-ABBB-47CE-8635-003E591A8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900554"/>
            <a:ext cx="7886700" cy="1325563"/>
          </a:xfrm>
        </p:spPr>
        <p:txBody>
          <a:bodyPr>
            <a:normAutofit/>
          </a:bodyPr>
          <a:lstStyle/>
          <a:p>
            <a:r>
              <a:rPr lang="ca-E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Què és el “Semàfor dels Valors per Tutors i Tutores de joc?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BB20738-4794-4400-9220-BF47088272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ca-E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És una eina inclosa en el Semàfor de Valors que permet valorar la tasca dels i les TJ per part dels responsables d’equip i d’entitat.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ca-E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Això ajudarà a millorar el funcionament de la competició escolar ja que donarà accés a informació sobre la tasca del col·lectiu de TJ a les pistes de joc i així treballar en el seu desenvolupament. </a:t>
            </a:r>
            <a:endParaRPr lang="ca-ES" sz="2000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2CF23D6-CC8F-4643-8D8A-D9B5E96DD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99ABD-CDBA-48A6-9E37-1DF85679D136}" type="slidenum">
              <a:rPr lang="ca-ES" smtClean="0"/>
              <a:pPr/>
              <a:t>3</a:t>
            </a:fld>
            <a:endParaRPr lang="ca-ES"/>
          </a:p>
        </p:txBody>
      </p:sp>
      <p:pic>
        <p:nvPicPr>
          <p:cNvPr id="14" name="Imagen 13" descr="Logotipo&#10;&#10;Descripción generada automáticamente">
            <a:extLst>
              <a:ext uri="{FF2B5EF4-FFF2-40B4-BE49-F238E27FC236}">
                <a16:creationId xmlns:a16="http://schemas.microsoft.com/office/drawing/2014/main" id="{FF0CC5FC-41BC-4CC0-9FE7-18CF3ABD80C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43" y="260648"/>
            <a:ext cx="707777" cy="9229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Imagen 14" descr="Imagen que contiene Icono&#10;&#10;Descripción generada automáticamente">
            <a:extLst>
              <a:ext uri="{FF2B5EF4-FFF2-40B4-BE49-F238E27FC236}">
                <a16:creationId xmlns:a16="http://schemas.microsoft.com/office/drawing/2014/main" id="{D23A2A61-041C-5717-B200-D137F5E18B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958" y="169689"/>
            <a:ext cx="1302083" cy="922943"/>
          </a:xfrm>
          <a:prstGeom prst="rect">
            <a:avLst/>
          </a:prstGeom>
        </p:spPr>
      </p:pic>
      <p:pic>
        <p:nvPicPr>
          <p:cNvPr id="16" name="Imagen 15" descr="Forma, Círculo&#10;&#10;El contenido generado por IA puede ser incorrecto.">
            <a:extLst>
              <a:ext uri="{FF2B5EF4-FFF2-40B4-BE49-F238E27FC236}">
                <a16:creationId xmlns:a16="http://schemas.microsoft.com/office/drawing/2014/main" id="{AFDE15D5-5BA7-6F55-5A43-3FFD3F8D1E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80" y="260648"/>
            <a:ext cx="873125" cy="623570"/>
          </a:xfrm>
          <a:prstGeom prst="rect">
            <a:avLst/>
          </a:prstGeom>
        </p:spPr>
      </p:pic>
      <p:grpSp>
        <p:nvGrpSpPr>
          <p:cNvPr id="4" name="Grupo 3">
            <a:extLst>
              <a:ext uri="{FF2B5EF4-FFF2-40B4-BE49-F238E27FC236}">
                <a16:creationId xmlns:a16="http://schemas.microsoft.com/office/drawing/2014/main" id="{A31B0DBF-849C-BB11-3B61-490209CB872F}"/>
              </a:ext>
            </a:extLst>
          </p:cNvPr>
          <p:cNvGrpSpPr/>
          <p:nvPr/>
        </p:nvGrpSpPr>
        <p:grpSpPr>
          <a:xfrm>
            <a:off x="198680" y="6283507"/>
            <a:ext cx="8640863" cy="510811"/>
            <a:chOff x="354264" y="6008062"/>
            <a:chExt cx="11483466" cy="532141"/>
          </a:xfrm>
        </p:grpSpPr>
        <p:grpSp>
          <p:nvGrpSpPr>
            <p:cNvPr id="11" name="Group 6">
              <a:extLst>
                <a:ext uri="{FF2B5EF4-FFF2-40B4-BE49-F238E27FC236}">
                  <a16:creationId xmlns:a16="http://schemas.microsoft.com/office/drawing/2014/main" id="{7463970C-2A68-F008-E8B6-4D716D63CDC7}"/>
                </a:ext>
              </a:extLst>
            </p:cNvPr>
            <p:cNvGrpSpPr/>
            <p:nvPr/>
          </p:nvGrpSpPr>
          <p:grpSpPr>
            <a:xfrm>
              <a:off x="9025188" y="6215464"/>
              <a:ext cx="2812542" cy="324739"/>
              <a:chOff x="0" y="0"/>
              <a:chExt cx="5625084" cy="649478"/>
            </a:xfrm>
          </p:grpSpPr>
          <p:sp>
            <p:nvSpPr>
              <p:cNvPr id="17" name="Freeform 7">
                <a:extLst>
                  <a:ext uri="{FF2B5EF4-FFF2-40B4-BE49-F238E27FC236}">
                    <a16:creationId xmlns:a16="http://schemas.microsoft.com/office/drawing/2014/main" id="{27446F8C-2276-EA6E-AE94-42B9B924F55A}"/>
                  </a:ext>
                </a:extLst>
              </p:cNvPr>
              <p:cNvSpPr/>
              <p:nvPr/>
            </p:nvSpPr>
            <p:spPr>
              <a:xfrm>
                <a:off x="0" y="0"/>
                <a:ext cx="5625084" cy="649478"/>
              </a:xfrm>
              <a:custGeom>
                <a:avLst/>
                <a:gdLst/>
                <a:ahLst/>
                <a:cxnLst/>
                <a:rect l="l" t="t" r="r" b="b"/>
                <a:pathLst>
                  <a:path w="5625084" h="649478">
                    <a:moveTo>
                      <a:pt x="0" y="0"/>
                    </a:moveTo>
                    <a:lnTo>
                      <a:pt x="5625084" y="0"/>
                    </a:lnTo>
                    <a:lnTo>
                      <a:pt x="5625084" y="649478"/>
                    </a:lnTo>
                    <a:lnTo>
                      <a:pt x="0" y="649478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5"/>
                <a:stretch>
                  <a:fillRect b="5"/>
                </a:stretch>
              </a:blipFill>
            </p:spPr>
            <p:txBody>
              <a:bodyPr/>
              <a:lstStyle>
                <a:defPPr>
                  <a:defRPr lang="ca-E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ca-ES" sz="1200" dirty="0"/>
              </a:p>
            </p:txBody>
          </p:sp>
        </p:grpSp>
        <p:grpSp>
          <p:nvGrpSpPr>
            <p:cNvPr id="12" name="Group 8">
              <a:extLst>
                <a:ext uri="{FF2B5EF4-FFF2-40B4-BE49-F238E27FC236}">
                  <a16:creationId xmlns:a16="http://schemas.microsoft.com/office/drawing/2014/main" id="{65002909-7DC5-D6F0-5B91-FA81DCBDC936}"/>
                </a:ext>
              </a:extLst>
            </p:cNvPr>
            <p:cNvGrpSpPr/>
            <p:nvPr/>
          </p:nvGrpSpPr>
          <p:grpSpPr>
            <a:xfrm>
              <a:off x="354264" y="6008062"/>
              <a:ext cx="2076704" cy="531876"/>
              <a:chOff x="0" y="0"/>
              <a:chExt cx="4153408" cy="1063752"/>
            </a:xfrm>
          </p:grpSpPr>
          <p:sp>
            <p:nvSpPr>
              <p:cNvPr id="13" name="Freeform 9" descr="Logotipo  El contenido generado por IA puede ser incorrecto.">
                <a:extLst>
                  <a:ext uri="{FF2B5EF4-FFF2-40B4-BE49-F238E27FC236}">
                    <a16:creationId xmlns:a16="http://schemas.microsoft.com/office/drawing/2014/main" id="{02BDE943-ABCA-A0F2-7A5B-442CAB706BDD}"/>
                  </a:ext>
                </a:extLst>
              </p:cNvPr>
              <p:cNvSpPr/>
              <p:nvPr/>
            </p:nvSpPr>
            <p:spPr>
              <a:xfrm>
                <a:off x="0" y="0"/>
                <a:ext cx="4153408" cy="1063752"/>
              </a:xfrm>
              <a:custGeom>
                <a:avLst/>
                <a:gdLst/>
                <a:ahLst/>
                <a:cxnLst/>
                <a:rect l="l" t="t" r="r" b="b"/>
                <a:pathLst>
                  <a:path w="4153408" h="1063752">
                    <a:moveTo>
                      <a:pt x="0" y="0"/>
                    </a:moveTo>
                    <a:lnTo>
                      <a:pt x="4153408" y="0"/>
                    </a:lnTo>
                    <a:lnTo>
                      <a:pt x="4153408" y="1063752"/>
                    </a:lnTo>
                    <a:lnTo>
                      <a:pt x="0" y="1063752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/>
                <a:stretch>
                  <a:fillRect b="4"/>
                </a:stretch>
              </a:blipFill>
            </p:spPr>
            <p:txBody>
              <a:bodyPr/>
              <a:lstStyle>
                <a:defPPr>
                  <a:defRPr lang="ca-E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ca-ES" sz="12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07767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1976D0-5A78-4E75-8BDB-3BC70E7F0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242" y="666291"/>
            <a:ext cx="7886700" cy="1325563"/>
          </a:xfrm>
        </p:spPr>
        <p:txBody>
          <a:bodyPr>
            <a:normAutofit/>
          </a:bodyPr>
          <a:lstStyle/>
          <a:p>
            <a:r>
              <a:rPr lang="ca-E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Protocol Semàfor de Valors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E89BCB8-743E-44EA-8E97-E1F1F9D6F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99ABD-CDBA-48A6-9E37-1DF85679D136}" type="slidenum">
              <a:rPr lang="ca-ES" smtClean="0"/>
              <a:pPr/>
              <a:t>4</a:t>
            </a:fld>
            <a:endParaRPr lang="ca-ES"/>
          </a:p>
        </p:txBody>
      </p:sp>
      <p:sp>
        <p:nvSpPr>
          <p:cNvPr id="4" name="Botón de acción: Documento 3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51581FC6-E2A5-80B6-A19D-8E13795DE439}"/>
              </a:ext>
            </a:extLst>
          </p:cNvPr>
          <p:cNvSpPr/>
          <p:nvPr/>
        </p:nvSpPr>
        <p:spPr>
          <a:xfrm>
            <a:off x="818534" y="1885341"/>
            <a:ext cx="1346956" cy="1325563"/>
          </a:xfrm>
          <a:prstGeom prst="actionButtonDocument">
            <a:avLst/>
          </a:prstGeom>
          <a:solidFill>
            <a:srgbClr val="00B0F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b="1" dirty="0">
                <a:solidFill>
                  <a:schemeClr val="bg1"/>
                </a:solidFill>
                <a:latin typeface="Franklin Gothic Book" panose="020B0503020102020204" pitchFamily="34" charset="0"/>
              </a:rPr>
              <a:t>Criteris</a:t>
            </a:r>
          </a:p>
          <a:p>
            <a:pPr algn="ctr"/>
            <a:r>
              <a:rPr lang="ca-ES" b="1" dirty="0">
                <a:solidFill>
                  <a:schemeClr val="bg1"/>
                </a:solidFill>
                <a:latin typeface="Franklin Gothic Book" panose="020B0503020102020204" pitchFamily="34" charset="0"/>
              </a:rPr>
              <a:t>Observació</a:t>
            </a:r>
          </a:p>
        </p:txBody>
      </p:sp>
      <p:sp>
        <p:nvSpPr>
          <p:cNvPr id="9" name="Flecha: a la derecha 8">
            <a:extLst>
              <a:ext uri="{FF2B5EF4-FFF2-40B4-BE49-F238E27FC236}">
                <a16:creationId xmlns:a16="http://schemas.microsoft.com/office/drawing/2014/main" id="{7FCDC0ED-E317-EC11-A308-EB13B1A517D7}"/>
              </a:ext>
            </a:extLst>
          </p:cNvPr>
          <p:cNvSpPr/>
          <p:nvPr/>
        </p:nvSpPr>
        <p:spPr>
          <a:xfrm>
            <a:off x="2320018" y="2311901"/>
            <a:ext cx="613322" cy="267135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B953DC0D-949B-A0F6-F359-DCA68117BAC9}"/>
              </a:ext>
            </a:extLst>
          </p:cNvPr>
          <p:cNvGrpSpPr/>
          <p:nvPr/>
        </p:nvGrpSpPr>
        <p:grpSpPr>
          <a:xfrm>
            <a:off x="3594726" y="3243684"/>
            <a:ext cx="1953273" cy="360040"/>
            <a:chOff x="3618058" y="2918352"/>
            <a:chExt cx="1953273" cy="360040"/>
          </a:xfrm>
          <a:solidFill>
            <a:schemeClr val="bg1">
              <a:lumMod val="75000"/>
            </a:schemeClr>
          </a:solidFill>
        </p:grpSpPr>
        <p:sp>
          <p:nvSpPr>
            <p:cNvPr id="11" name="Flecha: a la derecha 10">
              <a:extLst>
                <a:ext uri="{FF2B5EF4-FFF2-40B4-BE49-F238E27FC236}">
                  <a16:creationId xmlns:a16="http://schemas.microsoft.com/office/drawing/2014/main" id="{BA483A3E-B577-0C32-11CC-623F8657B994}"/>
                </a:ext>
              </a:extLst>
            </p:cNvPr>
            <p:cNvSpPr/>
            <p:nvPr/>
          </p:nvSpPr>
          <p:spPr>
            <a:xfrm rot="5400000">
              <a:off x="4414695" y="2918352"/>
              <a:ext cx="360000" cy="360040"/>
            </a:xfrm>
            <a:prstGeom prst="right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12" name="Flecha: a la derecha 11">
              <a:extLst>
                <a:ext uri="{FF2B5EF4-FFF2-40B4-BE49-F238E27FC236}">
                  <a16:creationId xmlns:a16="http://schemas.microsoft.com/office/drawing/2014/main" id="{A38107F1-3F42-95AE-6F39-CBA784EE9254}"/>
                </a:ext>
              </a:extLst>
            </p:cNvPr>
            <p:cNvSpPr/>
            <p:nvPr/>
          </p:nvSpPr>
          <p:spPr>
            <a:xfrm rot="8265754">
              <a:off x="3618058" y="2918352"/>
              <a:ext cx="360000" cy="360040"/>
            </a:xfrm>
            <a:prstGeom prst="right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13" name="Flecha: a la derecha 12">
              <a:extLst>
                <a:ext uri="{FF2B5EF4-FFF2-40B4-BE49-F238E27FC236}">
                  <a16:creationId xmlns:a16="http://schemas.microsoft.com/office/drawing/2014/main" id="{38566213-B65F-5478-04A9-1FB3CCA9C38D}"/>
                </a:ext>
              </a:extLst>
            </p:cNvPr>
            <p:cNvSpPr/>
            <p:nvPr/>
          </p:nvSpPr>
          <p:spPr>
            <a:xfrm rot="2640878">
              <a:off x="5211331" y="2918352"/>
              <a:ext cx="360000" cy="360040"/>
            </a:xfrm>
            <a:prstGeom prst="right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  <p:grpSp>
        <p:nvGrpSpPr>
          <p:cNvPr id="14" name="Grupo 13">
            <a:extLst>
              <a:ext uri="{FF2B5EF4-FFF2-40B4-BE49-F238E27FC236}">
                <a16:creationId xmlns:a16="http://schemas.microsoft.com/office/drawing/2014/main" id="{6D6B8B53-D099-B8E2-CD87-1597EF16CC55}"/>
              </a:ext>
            </a:extLst>
          </p:cNvPr>
          <p:cNvGrpSpPr/>
          <p:nvPr/>
        </p:nvGrpSpPr>
        <p:grpSpPr>
          <a:xfrm>
            <a:off x="3020008" y="2051374"/>
            <a:ext cx="3377084" cy="1151418"/>
            <a:chOff x="2793942" y="1735809"/>
            <a:chExt cx="3041662" cy="1151418"/>
          </a:xfrm>
        </p:grpSpPr>
        <p:grpSp>
          <p:nvGrpSpPr>
            <p:cNvPr id="15" name="Grupo 14">
              <a:extLst>
                <a:ext uri="{FF2B5EF4-FFF2-40B4-BE49-F238E27FC236}">
                  <a16:creationId xmlns:a16="http://schemas.microsoft.com/office/drawing/2014/main" id="{D0564A88-6051-CBCB-5748-26A13C780BF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793942" y="1735809"/>
              <a:ext cx="1991532" cy="1151418"/>
              <a:chOff x="3229092" y="1620293"/>
              <a:chExt cx="1991532" cy="1158571"/>
            </a:xfrm>
          </p:grpSpPr>
          <p:pic>
            <p:nvPicPr>
              <p:cNvPr id="17" name="Imagen 16">
                <a:extLst>
                  <a:ext uri="{FF2B5EF4-FFF2-40B4-BE49-F238E27FC236}">
                    <a16:creationId xmlns:a16="http://schemas.microsoft.com/office/drawing/2014/main" id="{2039E21F-3244-25F1-C830-55E35441EF1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t="5317" b="4476"/>
              <a:stretch/>
            </p:blipFill>
            <p:spPr>
              <a:xfrm>
                <a:off x="4023245" y="1698743"/>
                <a:ext cx="1197379" cy="1080121"/>
              </a:xfrm>
              <a:prstGeom prst="rect">
                <a:avLst/>
              </a:prstGeom>
            </p:spPr>
          </p:pic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D6F18526-5F7C-3F29-4CF8-F283E614CFB9}"/>
                  </a:ext>
                </a:extLst>
              </p:cNvPr>
              <p:cNvSpPr txBox="1"/>
              <p:nvPr/>
            </p:nvSpPr>
            <p:spPr>
              <a:xfrm>
                <a:off x="3229092" y="1620293"/>
                <a:ext cx="1128497" cy="7432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1400" b="1" dirty="0">
                    <a:latin typeface="Franklin Gothic Book" panose="020B0503020102020204" pitchFamily="34" charset="0"/>
                  </a:rPr>
                  <a:t>TJ</a:t>
                </a:r>
              </a:p>
              <a:p>
                <a:pPr algn="ctr"/>
                <a:r>
                  <a:rPr lang="ca-ES" sz="1400" b="1" dirty="0">
                    <a:latin typeface="Franklin Gothic Book" panose="020B0503020102020204" pitchFamily="34" charset="0"/>
                  </a:rPr>
                  <a:t>Comitè de </a:t>
                </a:r>
              </a:p>
              <a:p>
                <a:pPr algn="ctr"/>
                <a:r>
                  <a:rPr lang="ca-ES" sz="1400" b="1" dirty="0">
                    <a:latin typeface="Franklin Gothic Book" panose="020B0503020102020204" pitchFamily="34" charset="0"/>
                  </a:rPr>
                  <a:t>Valoració</a:t>
                </a:r>
              </a:p>
            </p:txBody>
          </p:sp>
        </p:grpSp>
        <p:pic>
          <p:nvPicPr>
            <p:cNvPr id="16" name="Picture 2" descr="Resultat d'imatges de pictograma ojo">
              <a:extLst>
                <a:ext uri="{FF2B5EF4-FFF2-40B4-BE49-F238E27FC236}">
                  <a16:creationId xmlns:a16="http://schemas.microsoft.com/office/drawing/2014/main" id="{D057EA86-3E71-7408-5551-2718C2EAB63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841" b="14977"/>
            <a:stretch/>
          </p:blipFill>
          <p:spPr bwMode="auto">
            <a:xfrm>
              <a:off x="4978817" y="2101166"/>
              <a:ext cx="856787" cy="6013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Flecha: a la derecha 18">
            <a:extLst>
              <a:ext uri="{FF2B5EF4-FFF2-40B4-BE49-F238E27FC236}">
                <a16:creationId xmlns:a16="http://schemas.microsoft.com/office/drawing/2014/main" id="{E101D2E1-FADA-3E5B-65CC-A02D70BEE675}"/>
              </a:ext>
            </a:extLst>
          </p:cNvPr>
          <p:cNvSpPr/>
          <p:nvPr/>
        </p:nvSpPr>
        <p:spPr>
          <a:xfrm rot="8265754">
            <a:off x="3872596" y="5438753"/>
            <a:ext cx="540000" cy="360000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0" name="Flecha: a la derecha 19">
            <a:extLst>
              <a:ext uri="{FF2B5EF4-FFF2-40B4-BE49-F238E27FC236}">
                <a16:creationId xmlns:a16="http://schemas.microsoft.com/office/drawing/2014/main" id="{AC4B0694-A780-8AFA-648C-FF400C8D6F5F}"/>
              </a:ext>
            </a:extLst>
          </p:cNvPr>
          <p:cNvSpPr/>
          <p:nvPr/>
        </p:nvSpPr>
        <p:spPr>
          <a:xfrm>
            <a:off x="4348550" y="5655896"/>
            <a:ext cx="720000" cy="360040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38AE032B-50E3-2091-5D4C-2D0457F1B7E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68" t="22081" r="1617" b="21697"/>
          <a:stretch/>
        </p:blipFill>
        <p:spPr>
          <a:xfrm>
            <a:off x="5247545" y="5429585"/>
            <a:ext cx="1782512" cy="629525"/>
          </a:xfrm>
          <a:prstGeom prst="rect">
            <a:avLst/>
          </a:prstGeom>
        </p:spPr>
      </p:pic>
      <p:grpSp>
        <p:nvGrpSpPr>
          <p:cNvPr id="22" name="Grupo 21">
            <a:extLst>
              <a:ext uri="{FF2B5EF4-FFF2-40B4-BE49-F238E27FC236}">
                <a16:creationId xmlns:a16="http://schemas.microsoft.com/office/drawing/2014/main" id="{F3A9551C-BB9B-A820-752A-562CF59D9E76}"/>
              </a:ext>
            </a:extLst>
          </p:cNvPr>
          <p:cNvGrpSpPr/>
          <p:nvPr/>
        </p:nvGrpSpPr>
        <p:grpSpPr>
          <a:xfrm>
            <a:off x="2483768" y="3623142"/>
            <a:ext cx="4886971" cy="1620000"/>
            <a:chOff x="2520910" y="3353473"/>
            <a:chExt cx="4886971" cy="1620000"/>
          </a:xfrm>
        </p:grpSpPr>
        <p:grpSp>
          <p:nvGrpSpPr>
            <p:cNvPr id="23" name="Grupo 22">
              <a:extLst>
                <a:ext uri="{FF2B5EF4-FFF2-40B4-BE49-F238E27FC236}">
                  <a16:creationId xmlns:a16="http://schemas.microsoft.com/office/drawing/2014/main" id="{1DBC1231-471C-E908-F1B3-2D88BBAC72BE}"/>
                </a:ext>
              </a:extLst>
            </p:cNvPr>
            <p:cNvGrpSpPr/>
            <p:nvPr/>
          </p:nvGrpSpPr>
          <p:grpSpPr>
            <a:xfrm>
              <a:off x="2527484" y="3353473"/>
              <a:ext cx="4880397" cy="1620000"/>
              <a:chOff x="2685530" y="3319606"/>
              <a:chExt cx="4880397" cy="1620000"/>
            </a:xfrm>
          </p:grpSpPr>
          <p:pic>
            <p:nvPicPr>
              <p:cNvPr id="26" name="Imagen 25" descr="Recorte de pantalla">
                <a:extLst>
                  <a:ext uri="{FF2B5EF4-FFF2-40B4-BE49-F238E27FC236}">
                    <a16:creationId xmlns:a16="http://schemas.microsoft.com/office/drawing/2014/main" id="{E806D234-2055-829E-78D9-62634FB3C34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13178" y="3319606"/>
                <a:ext cx="1223244" cy="1620000"/>
              </a:xfrm>
              <a:prstGeom prst="rect">
                <a:avLst/>
              </a:prstGeom>
            </p:spPr>
          </p:pic>
          <p:pic>
            <p:nvPicPr>
              <p:cNvPr id="27" name="Imagen 26" descr="Recorte de pantalla">
                <a:extLst>
                  <a:ext uri="{FF2B5EF4-FFF2-40B4-BE49-F238E27FC236}">
                    <a16:creationId xmlns:a16="http://schemas.microsoft.com/office/drawing/2014/main" id="{433E7F98-7763-DAE7-422C-F77C056614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64088" y="3409606"/>
                <a:ext cx="2201839" cy="1440000"/>
              </a:xfrm>
              <a:prstGeom prst="rect">
                <a:avLst/>
              </a:prstGeom>
            </p:spPr>
          </p:pic>
          <p:pic>
            <p:nvPicPr>
              <p:cNvPr id="28" name="Imagen 27" descr="Recorte de pantalla">
                <a:extLst>
                  <a:ext uri="{FF2B5EF4-FFF2-40B4-BE49-F238E27FC236}">
                    <a16:creationId xmlns:a16="http://schemas.microsoft.com/office/drawing/2014/main" id="{2B43A6BF-B89D-81C1-E7C0-E53234A4DB4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85530" y="3395395"/>
                <a:ext cx="950366" cy="1288422"/>
              </a:xfrm>
              <a:prstGeom prst="rect">
                <a:avLst/>
              </a:prstGeom>
            </p:spPr>
          </p:pic>
        </p:grpSp>
        <p:sp>
          <p:nvSpPr>
            <p:cNvPr id="24" name="Abrir corchete 23">
              <a:extLst>
                <a:ext uri="{FF2B5EF4-FFF2-40B4-BE49-F238E27FC236}">
                  <a16:creationId xmlns:a16="http://schemas.microsoft.com/office/drawing/2014/main" id="{4637618B-096F-2142-F0E0-721422D866D2}"/>
                </a:ext>
              </a:extLst>
            </p:cNvPr>
            <p:cNvSpPr/>
            <p:nvPr/>
          </p:nvSpPr>
          <p:spPr>
            <a:xfrm rot="5400000">
              <a:off x="4878910" y="1014555"/>
              <a:ext cx="144000" cy="4860000"/>
            </a:xfrm>
            <a:prstGeom prst="leftBracket">
              <a:avLst/>
            </a:prstGeom>
            <a:ln w="127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25" name="Abrir corchete 24">
              <a:extLst>
                <a:ext uri="{FF2B5EF4-FFF2-40B4-BE49-F238E27FC236}">
                  <a16:creationId xmlns:a16="http://schemas.microsoft.com/office/drawing/2014/main" id="{560998B3-3F50-4A79-11C8-5A4528A9DB55}"/>
                </a:ext>
              </a:extLst>
            </p:cNvPr>
            <p:cNvSpPr/>
            <p:nvPr/>
          </p:nvSpPr>
          <p:spPr>
            <a:xfrm rot="5400000" flipH="1">
              <a:off x="4878910" y="2390005"/>
              <a:ext cx="144000" cy="4860000"/>
            </a:xfrm>
            <a:prstGeom prst="leftBracket">
              <a:avLst/>
            </a:prstGeom>
            <a:ln w="127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  <p:sp>
        <p:nvSpPr>
          <p:cNvPr id="29" name="Círculo parcial 28">
            <a:extLst>
              <a:ext uri="{FF2B5EF4-FFF2-40B4-BE49-F238E27FC236}">
                <a16:creationId xmlns:a16="http://schemas.microsoft.com/office/drawing/2014/main" id="{27B52497-0813-CCCC-77E5-DEFFEDACF49D}"/>
              </a:ext>
            </a:extLst>
          </p:cNvPr>
          <p:cNvSpPr/>
          <p:nvPr/>
        </p:nvSpPr>
        <p:spPr>
          <a:xfrm>
            <a:off x="7049999" y="1885341"/>
            <a:ext cx="1368152" cy="1330435"/>
          </a:xfrm>
          <a:prstGeom prst="pie">
            <a:avLst/>
          </a:prstGeom>
          <a:solidFill>
            <a:srgbClr val="00B0F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a-ES" sz="2400" b="1" dirty="0">
                <a:solidFill>
                  <a:schemeClr val="tx1"/>
                </a:solidFill>
                <a:latin typeface="Franklin Gothic Book" panose="020B0503020102020204" pitchFamily="34" charset="0"/>
              </a:rPr>
              <a:t>%</a:t>
            </a:r>
          </a:p>
          <a:p>
            <a:pPr algn="ctr"/>
            <a:r>
              <a:rPr lang="ca-ES" sz="1200" b="1" dirty="0">
                <a:solidFill>
                  <a:schemeClr val="bg1"/>
                </a:solidFill>
                <a:latin typeface="Franklin Gothic Book" panose="020B0503020102020204" pitchFamily="34" charset="0"/>
              </a:rPr>
              <a:t>Participació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9C20C088-F498-DABA-0EA2-5448595CD639}"/>
              </a:ext>
            </a:extLst>
          </p:cNvPr>
          <p:cNvSpPr txBox="1"/>
          <p:nvPr/>
        </p:nvSpPr>
        <p:spPr>
          <a:xfrm>
            <a:off x="6440593" y="2130891"/>
            <a:ext cx="5040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400" b="1" dirty="0">
                <a:solidFill>
                  <a:schemeClr val="bg1">
                    <a:lumMod val="65000"/>
                  </a:schemeClr>
                </a:solidFill>
                <a:latin typeface="Franklin Gothic Book" panose="020B0503020102020204" pitchFamily="34" charset="0"/>
              </a:rPr>
              <a:t>+</a:t>
            </a:r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A4EB95A4-3501-0E44-CBF8-A8D92B1931A5}"/>
              </a:ext>
            </a:extLst>
          </p:cNvPr>
          <p:cNvSpPr/>
          <p:nvPr/>
        </p:nvSpPr>
        <p:spPr>
          <a:xfrm>
            <a:off x="2649994" y="1447416"/>
            <a:ext cx="40735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3200" b="1" dirty="0">
                <a:solidFill>
                  <a:srgbClr val="FF0000"/>
                </a:solidFill>
                <a:latin typeface="Franklin Gothic Book" panose="020B0503020102020204" pitchFamily="34" charset="0"/>
              </a:rPr>
              <a:t>ELS I LES TJ VALOREN</a:t>
            </a:r>
          </a:p>
        </p:txBody>
      </p:sp>
      <p:pic>
        <p:nvPicPr>
          <p:cNvPr id="32" name="Imagen 31">
            <a:extLst>
              <a:ext uri="{FF2B5EF4-FFF2-40B4-BE49-F238E27FC236}">
                <a16:creationId xmlns:a16="http://schemas.microsoft.com/office/drawing/2014/main" id="{66B26F3A-51AE-9BC8-01F0-7FE2E9E2168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84148" y="5286666"/>
            <a:ext cx="1589397" cy="842862"/>
          </a:xfrm>
          <a:prstGeom prst="rect">
            <a:avLst/>
          </a:prstGeom>
        </p:spPr>
      </p:pic>
      <p:pic>
        <p:nvPicPr>
          <p:cNvPr id="8" name="Imagen 7" descr="Logotipo&#10;&#10;Descripción generada automáticamente">
            <a:extLst>
              <a:ext uri="{FF2B5EF4-FFF2-40B4-BE49-F238E27FC236}">
                <a16:creationId xmlns:a16="http://schemas.microsoft.com/office/drawing/2014/main" id="{279D93F4-4197-091B-FE68-CD4EE2D7D363}"/>
              </a:ext>
            </a:extLst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43" y="260648"/>
            <a:ext cx="707777" cy="9229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Imagen 32" descr="Imagen que contiene Icono&#10;&#10;Descripción generada automáticamente">
            <a:extLst>
              <a:ext uri="{FF2B5EF4-FFF2-40B4-BE49-F238E27FC236}">
                <a16:creationId xmlns:a16="http://schemas.microsoft.com/office/drawing/2014/main" id="{A4F97A8E-16BF-CDA9-C38D-2BBEFCD5F61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958" y="169689"/>
            <a:ext cx="1302083" cy="922943"/>
          </a:xfrm>
          <a:prstGeom prst="rect">
            <a:avLst/>
          </a:prstGeom>
        </p:spPr>
      </p:pic>
      <p:pic>
        <p:nvPicPr>
          <p:cNvPr id="34" name="Imagen 33" descr="Forma, Círculo&#10;&#10;El contenido generado por IA puede ser incorrecto.">
            <a:extLst>
              <a:ext uri="{FF2B5EF4-FFF2-40B4-BE49-F238E27FC236}">
                <a16:creationId xmlns:a16="http://schemas.microsoft.com/office/drawing/2014/main" id="{34C6A9F7-697D-85DE-0E5C-40725EDF86E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80" y="260648"/>
            <a:ext cx="873125" cy="623570"/>
          </a:xfrm>
          <a:prstGeom prst="rect">
            <a:avLst/>
          </a:prstGeom>
        </p:spPr>
      </p:pic>
      <p:grpSp>
        <p:nvGrpSpPr>
          <p:cNvPr id="3" name="Grupo 2">
            <a:extLst>
              <a:ext uri="{FF2B5EF4-FFF2-40B4-BE49-F238E27FC236}">
                <a16:creationId xmlns:a16="http://schemas.microsoft.com/office/drawing/2014/main" id="{6404DD8D-20FB-8820-30CD-0DB85AB65597}"/>
              </a:ext>
            </a:extLst>
          </p:cNvPr>
          <p:cNvGrpSpPr/>
          <p:nvPr/>
        </p:nvGrpSpPr>
        <p:grpSpPr>
          <a:xfrm>
            <a:off x="198680" y="6283507"/>
            <a:ext cx="8640863" cy="510811"/>
            <a:chOff x="354264" y="6008062"/>
            <a:chExt cx="11483466" cy="532141"/>
          </a:xfrm>
        </p:grpSpPr>
        <p:grpSp>
          <p:nvGrpSpPr>
            <p:cNvPr id="38" name="Group 6">
              <a:extLst>
                <a:ext uri="{FF2B5EF4-FFF2-40B4-BE49-F238E27FC236}">
                  <a16:creationId xmlns:a16="http://schemas.microsoft.com/office/drawing/2014/main" id="{61188947-3AC7-E58C-5FCE-2C45C26FD1BB}"/>
                </a:ext>
              </a:extLst>
            </p:cNvPr>
            <p:cNvGrpSpPr/>
            <p:nvPr/>
          </p:nvGrpSpPr>
          <p:grpSpPr>
            <a:xfrm>
              <a:off x="9025188" y="6215464"/>
              <a:ext cx="2812542" cy="324739"/>
              <a:chOff x="0" y="0"/>
              <a:chExt cx="5625084" cy="649478"/>
            </a:xfrm>
          </p:grpSpPr>
          <p:sp>
            <p:nvSpPr>
              <p:cNvPr id="41" name="Freeform 7">
                <a:extLst>
                  <a:ext uri="{FF2B5EF4-FFF2-40B4-BE49-F238E27FC236}">
                    <a16:creationId xmlns:a16="http://schemas.microsoft.com/office/drawing/2014/main" id="{5E98A1F9-8A61-2C64-BF38-0AD6A5E09818}"/>
                  </a:ext>
                </a:extLst>
              </p:cNvPr>
              <p:cNvSpPr/>
              <p:nvPr/>
            </p:nvSpPr>
            <p:spPr>
              <a:xfrm>
                <a:off x="0" y="0"/>
                <a:ext cx="5625084" cy="649478"/>
              </a:xfrm>
              <a:custGeom>
                <a:avLst/>
                <a:gdLst/>
                <a:ahLst/>
                <a:cxnLst/>
                <a:rect l="l" t="t" r="r" b="b"/>
                <a:pathLst>
                  <a:path w="5625084" h="649478">
                    <a:moveTo>
                      <a:pt x="0" y="0"/>
                    </a:moveTo>
                    <a:lnTo>
                      <a:pt x="5625084" y="0"/>
                    </a:lnTo>
                    <a:lnTo>
                      <a:pt x="5625084" y="649478"/>
                    </a:lnTo>
                    <a:lnTo>
                      <a:pt x="0" y="649478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2"/>
                <a:stretch>
                  <a:fillRect b="5"/>
                </a:stretch>
              </a:blipFill>
            </p:spPr>
            <p:txBody>
              <a:bodyPr/>
              <a:lstStyle>
                <a:defPPr>
                  <a:defRPr lang="ca-E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ca-ES" sz="1200" dirty="0"/>
              </a:p>
            </p:txBody>
          </p:sp>
        </p:grpSp>
        <p:grpSp>
          <p:nvGrpSpPr>
            <p:cNvPr id="39" name="Group 8">
              <a:extLst>
                <a:ext uri="{FF2B5EF4-FFF2-40B4-BE49-F238E27FC236}">
                  <a16:creationId xmlns:a16="http://schemas.microsoft.com/office/drawing/2014/main" id="{8E7DC5A4-459A-875F-042C-6D4C9C62EB3A}"/>
                </a:ext>
              </a:extLst>
            </p:cNvPr>
            <p:cNvGrpSpPr/>
            <p:nvPr/>
          </p:nvGrpSpPr>
          <p:grpSpPr>
            <a:xfrm>
              <a:off x="354264" y="6008062"/>
              <a:ext cx="2076704" cy="531876"/>
              <a:chOff x="0" y="0"/>
              <a:chExt cx="4153408" cy="1063752"/>
            </a:xfrm>
          </p:grpSpPr>
          <p:sp>
            <p:nvSpPr>
              <p:cNvPr id="40" name="Freeform 9" descr="Logotipo  El contenido generado por IA puede ser incorrecto.">
                <a:extLst>
                  <a:ext uri="{FF2B5EF4-FFF2-40B4-BE49-F238E27FC236}">
                    <a16:creationId xmlns:a16="http://schemas.microsoft.com/office/drawing/2014/main" id="{D537DFEA-115D-B8E5-BB06-235083DCE825}"/>
                  </a:ext>
                </a:extLst>
              </p:cNvPr>
              <p:cNvSpPr/>
              <p:nvPr/>
            </p:nvSpPr>
            <p:spPr>
              <a:xfrm>
                <a:off x="0" y="0"/>
                <a:ext cx="4153408" cy="1063752"/>
              </a:xfrm>
              <a:custGeom>
                <a:avLst/>
                <a:gdLst/>
                <a:ahLst/>
                <a:cxnLst/>
                <a:rect l="l" t="t" r="r" b="b"/>
                <a:pathLst>
                  <a:path w="4153408" h="1063752">
                    <a:moveTo>
                      <a:pt x="0" y="0"/>
                    </a:moveTo>
                    <a:lnTo>
                      <a:pt x="4153408" y="0"/>
                    </a:lnTo>
                    <a:lnTo>
                      <a:pt x="4153408" y="1063752"/>
                    </a:lnTo>
                    <a:lnTo>
                      <a:pt x="0" y="1063752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3"/>
                <a:stretch>
                  <a:fillRect b="4"/>
                </a:stretch>
              </a:blipFill>
            </p:spPr>
            <p:txBody>
              <a:bodyPr/>
              <a:lstStyle>
                <a:defPPr>
                  <a:defRPr lang="ca-E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ca-ES" sz="12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64832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9" grpId="0" animBg="1"/>
      <p:bldP spid="20" grpId="0" animBg="1"/>
      <p:bldP spid="29" grpId="0" animBg="1"/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E89BCB8-743E-44EA-8E97-E1F1F9D6F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99ABD-CDBA-48A6-9E37-1DF85679D136}" type="slidenum">
              <a:rPr lang="ca-ES" smtClean="0"/>
              <a:pPr/>
              <a:t>5</a:t>
            </a:fld>
            <a:endParaRPr lang="ca-ES"/>
          </a:p>
        </p:txBody>
      </p:sp>
      <p:grpSp>
        <p:nvGrpSpPr>
          <p:cNvPr id="33" name="Grupo 32">
            <a:extLst>
              <a:ext uri="{FF2B5EF4-FFF2-40B4-BE49-F238E27FC236}">
                <a16:creationId xmlns:a16="http://schemas.microsoft.com/office/drawing/2014/main" id="{B989B27B-A846-4053-E5BC-10F163B37B30}"/>
              </a:ext>
            </a:extLst>
          </p:cNvPr>
          <p:cNvGrpSpPr>
            <a:grpSpLocks noChangeAspect="1"/>
          </p:cNvGrpSpPr>
          <p:nvPr/>
        </p:nvGrpSpPr>
        <p:grpSpPr>
          <a:xfrm>
            <a:off x="5873565" y="1684634"/>
            <a:ext cx="1800000" cy="1513339"/>
            <a:chOff x="3620124" y="1256124"/>
            <a:chExt cx="1800000" cy="1522740"/>
          </a:xfrm>
        </p:grpSpPr>
        <p:pic>
          <p:nvPicPr>
            <p:cNvPr id="34" name="Imagen 33">
              <a:extLst>
                <a:ext uri="{FF2B5EF4-FFF2-40B4-BE49-F238E27FC236}">
                  <a16:creationId xmlns:a16="http://schemas.microsoft.com/office/drawing/2014/main" id="{38A93997-3BFE-DE18-4408-4430F46F67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5317" b="4476"/>
            <a:stretch/>
          </p:blipFill>
          <p:spPr>
            <a:xfrm>
              <a:off x="4023245" y="1698743"/>
              <a:ext cx="1197379" cy="1080121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35" name="CuadroTexto 34">
              <a:extLst>
                <a:ext uri="{FF2B5EF4-FFF2-40B4-BE49-F238E27FC236}">
                  <a16:creationId xmlns:a16="http://schemas.microsoft.com/office/drawing/2014/main" id="{18B7C3BD-5CA3-59D5-5420-62DDCAF663CA}"/>
                </a:ext>
              </a:extLst>
            </p:cNvPr>
            <p:cNvSpPr txBox="1"/>
            <p:nvPr/>
          </p:nvSpPr>
          <p:spPr>
            <a:xfrm>
              <a:off x="3620124" y="1256124"/>
              <a:ext cx="1800000" cy="5264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ca-ES" sz="1400" b="1" dirty="0">
                <a:latin typeface="Franklin Gothic Book" panose="020B0503020102020204" pitchFamily="34" charset="0"/>
              </a:endParaRPr>
            </a:p>
            <a:p>
              <a:pPr algn="ctr"/>
              <a:endParaRPr lang="ca-ES" sz="1400" b="1" dirty="0">
                <a:latin typeface="Franklin Gothic Book" panose="020B0503020102020204" pitchFamily="34" charset="0"/>
              </a:endParaRPr>
            </a:p>
          </p:txBody>
        </p:sp>
      </p:grpSp>
      <p:pic>
        <p:nvPicPr>
          <p:cNvPr id="36" name="Imagen 35">
            <a:extLst>
              <a:ext uri="{FF2B5EF4-FFF2-40B4-BE49-F238E27FC236}">
                <a16:creationId xmlns:a16="http://schemas.microsoft.com/office/drawing/2014/main" id="{D61FF4A7-4ED0-3F70-9C2D-924F5A6DDE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7008" y="2119572"/>
            <a:ext cx="951058" cy="128636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EE733DEB-BC5F-73D0-F789-88B4BCC0C8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3168200" y="3786218"/>
            <a:ext cx="837541" cy="320232"/>
          </a:xfrm>
          <a:prstGeom prst="rect">
            <a:avLst/>
          </a:prstGeom>
        </p:spPr>
      </p:pic>
      <p:pic>
        <p:nvPicPr>
          <p:cNvPr id="38" name="Imagen 37">
            <a:extLst>
              <a:ext uri="{FF2B5EF4-FFF2-40B4-BE49-F238E27FC236}">
                <a16:creationId xmlns:a16="http://schemas.microsoft.com/office/drawing/2014/main" id="{FE9B9437-D37B-92BC-F50A-63884348E6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82228" y="4355285"/>
            <a:ext cx="1609483" cy="2298391"/>
          </a:xfrm>
          <a:prstGeom prst="rect">
            <a:avLst/>
          </a:prstGeom>
        </p:spPr>
      </p:pic>
      <p:sp>
        <p:nvSpPr>
          <p:cNvPr id="40" name="Bocadillo: ovalado 39">
            <a:extLst>
              <a:ext uri="{FF2B5EF4-FFF2-40B4-BE49-F238E27FC236}">
                <a16:creationId xmlns:a16="http://schemas.microsoft.com/office/drawing/2014/main" id="{7525F492-FB3D-DD7A-42AA-9656619A04F4}"/>
              </a:ext>
            </a:extLst>
          </p:cNvPr>
          <p:cNvSpPr/>
          <p:nvPr/>
        </p:nvSpPr>
        <p:spPr>
          <a:xfrm>
            <a:off x="2267739" y="3796357"/>
            <a:ext cx="849269" cy="647054"/>
          </a:xfrm>
          <a:prstGeom prst="wedgeEllipseCallout">
            <a:avLst>
              <a:gd name="adj1" fmla="val 64463"/>
              <a:gd name="adj2" fmla="val 57531"/>
            </a:avLst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highlight>
                <a:srgbClr val="000000"/>
              </a:highlight>
            </a:endParaRPr>
          </a:p>
        </p:txBody>
      </p:sp>
      <p:pic>
        <p:nvPicPr>
          <p:cNvPr id="41" name="Imagen 40">
            <a:extLst>
              <a:ext uri="{FF2B5EF4-FFF2-40B4-BE49-F238E27FC236}">
                <a16:creationId xmlns:a16="http://schemas.microsoft.com/office/drawing/2014/main" id="{32A88993-9E1B-5AC3-875B-72AF069E98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39215" y="2746599"/>
            <a:ext cx="1148225" cy="685027"/>
          </a:xfrm>
          <a:prstGeom prst="rect">
            <a:avLst/>
          </a:prstGeom>
        </p:spPr>
      </p:pic>
      <p:sp>
        <p:nvSpPr>
          <p:cNvPr id="43" name="Botón de acción: Documento 42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E8C3CFE8-DBA8-BE97-5A4C-E4A12FC2067B}"/>
              </a:ext>
            </a:extLst>
          </p:cNvPr>
          <p:cNvSpPr/>
          <p:nvPr/>
        </p:nvSpPr>
        <p:spPr>
          <a:xfrm>
            <a:off x="795988" y="2092284"/>
            <a:ext cx="1346956" cy="1325563"/>
          </a:xfrm>
          <a:prstGeom prst="actionButtonDocument">
            <a:avLst/>
          </a:prstGeom>
          <a:solidFill>
            <a:srgbClr val="00B0F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b="1" dirty="0">
                <a:solidFill>
                  <a:schemeClr val="bg1"/>
                </a:solidFill>
                <a:latin typeface="Franklin Gothic Book" panose="020B0503020102020204" pitchFamily="34" charset="0"/>
              </a:rPr>
              <a:t>Criteris</a:t>
            </a:r>
          </a:p>
          <a:p>
            <a:pPr algn="ctr"/>
            <a:r>
              <a:rPr lang="ca-ES" b="1" dirty="0">
                <a:solidFill>
                  <a:schemeClr val="bg1"/>
                </a:solidFill>
                <a:latin typeface="Franklin Gothic Book" panose="020B0503020102020204" pitchFamily="34" charset="0"/>
              </a:rPr>
              <a:t>Observació</a:t>
            </a:r>
          </a:p>
        </p:txBody>
      </p:sp>
      <p:sp>
        <p:nvSpPr>
          <p:cNvPr id="45" name="Rectángulo 44">
            <a:extLst>
              <a:ext uri="{FF2B5EF4-FFF2-40B4-BE49-F238E27FC236}">
                <a16:creationId xmlns:a16="http://schemas.microsoft.com/office/drawing/2014/main" id="{5B754B5C-082D-74BC-3AA1-79CA9B437790}"/>
              </a:ext>
            </a:extLst>
          </p:cNvPr>
          <p:cNvSpPr/>
          <p:nvPr/>
        </p:nvSpPr>
        <p:spPr>
          <a:xfrm>
            <a:off x="2260658" y="1464619"/>
            <a:ext cx="63367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200" b="1" dirty="0">
                <a:solidFill>
                  <a:srgbClr val="FF0000"/>
                </a:solidFill>
                <a:latin typeface="Franklin Gothic Book" panose="020B0503020102020204" pitchFamily="34" charset="0"/>
              </a:rPr>
              <a:t>LES ENTITATS VALOREN AL O LA TJ</a:t>
            </a:r>
          </a:p>
        </p:txBody>
      </p:sp>
      <p:pic>
        <p:nvPicPr>
          <p:cNvPr id="47" name="Imagen 46">
            <a:extLst>
              <a:ext uri="{FF2B5EF4-FFF2-40B4-BE49-F238E27FC236}">
                <a16:creationId xmlns:a16="http://schemas.microsoft.com/office/drawing/2014/main" id="{553F4CCA-5850-30B9-455F-1054F8CD50C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58314" y="2503810"/>
            <a:ext cx="616468" cy="428467"/>
          </a:xfrm>
          <a:prstGeom prst="rect">
            <a:avLst/>
          </a:prstGeom>
        </p:spPr>
      </p:pic>
      <p:sp>
        <p:nvSpPr>
          <p:cNvPr id="49" name="Flecha: a la derecha 48">
            <a:extLst>
              <a:ext uri="{FF2B5EF4-FFF2-40B4-BE49-F238E27FC236}">
                <a16:creationId xmlns:a16="http://schemas.microsoft.com/office/drawing/2014/main" id="{A41115B5-4113-8972-E512-0FED64B488FD}"/>
              </a:ext>
            </a:extLst>
          </p:cNvPr>
          <p:cNvSpPr/>
          <p:nvPr/>
        </p:nvSpPr>
        <p:spPr>
          <a:xfrm>
            <a:off x="2310128" y="2588208"/>
            <a:ext cx="613322" cy="267135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50" name="Flecha: a la derecha 49">
            <a:extLst>
              <a:ext uri="{FF2B5EF4-FFF2-40B4-BE49-F238E27FC236}">
                <a16:creationId xmlns:a16="http://schemas.microsoft.com/office/drawing/2014/main" id="{4556CEC3-036A-C7C0-7E89-82ED1D5C68F4}"/>
              </a:ext>
            </a:extLst>
          </p:cNvPr>
          <p:cNvSpPr/>
          <p:nvPr/>
        </p:nvSpPr>
        <p:spPr>
          <a:xfrm>
            <a:off x="4403309" y="2488456"/>
            <a:ext cx="613322" cy="267135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53" name="Rectángulo 52">
            <a:extLst>
              <a:ext uri="{FF2B5EF4-FFF2-40B4-BE49-F238E27FC236}">
                <a16:creationId xmlns:a16="http://schemas.microsoft.com/office/drawing/2014/main" id="{1BA301C0-6E94-46F9-CD41-00E2AA00717A}"/>
              </a:ext>
            </a:extLst>
          </p:cNvPr>
          <p:cNvSpPr/>
          <p:nvPr/>
        </p:nvSpPr>
        <p:spPr>
          <a:xfrm>
            <a:off x="6356312" y="3186195"/>
            <a:ext cx="1038126" cy="41423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3200" b="1" dirty="0"/>
              <a:t>TJ</a:t>
            </a:r>
            <a:endParaRPr lang="ca-ES" sz="3200" b="1" dirty="0"/>
          </a:p>
        </p:txBody>
      </p:sp>
      <p:sp>
        <p:nvSpPr>
          <p:cNvPr id="54" name="Flecha: a la derecha 53">
            <a:extLst>
              <a:ext uri="{FF2B5EF4-FFF2-40B4-BE49-F238E27FC236}">
                <a16:creationId xmlns:a16="http://schemas.microsoft.com/office/drawing/2014/main" id="{76727983-A5BF-19F2-8AD9-7F9A33FB2F9B}"/>
              </a:ext>
            </a:extLst>
          </p:cNvPr>
          <p:cNvSpPr/>
          <p:nvPr/>
        </p:nvSpPr>
        <p:spPr>
          <a:xfrm>
            <a:off x="4568610" y="4852309"/>
            <a:ext cx="1008882" cy="584775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55" name="Rectángulo 54">
            <a:extLst>
              <a:ext uri="{FF2B5EF4-FFF2-40B4-BE49-F238E27FC236}">
                <a16:creationId xmlns:a16="http://schemas.microsoft.com/office/drawing/2014/main" id="{AEBEF803-4368-767B-3A49-2E76F3BAD4B2}"/>
              </a:ext>
            </a:extLst>
          </p:cNvPr>
          <p:cNvSpPr/>
          <p:nvPr/>
        </p:nvSpPr>
        <p:spPr>
          <a:xfrm>
            <a:off x="3179342" y="3516745"/>
            <a:ext cx="856149" cy="359461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000" b="1" dirty="0"/>
              <a:t>Responsable</a:t>
            </a:r>
          </a:p>
          <a:p>
            <a:pPr algn="ctr"/>
            <a:r>
              <a:rPr lang="es-ES" sz="1000" b="1" dirty="0" err="1"/>
              <a:t>Equip</a:t>
            </a:r>
            <a:endParaRPr lang="ca-ES" sz="1000" b="1" dirty="0"/>
          </a:p>
        </p:txBody>
      </p:sp>
      <p:sp>
        <p:nvSpPr>
          <p:cNvPr id="56" name="Rectángulo 55">
            <a:extLst>
              <a:ext uri="{FF2B5EF4-FFF2-40B4-BE49-F238E27FC236}">
                <a16:creationId xmlns:a16="http://schemas.microsoft.com/office/drawing/2014/main" id="{6C416C8D-2E45-B2B3-2D74-49EBD02994F2}"/>
              </a:ext>
            </a:extLst>
          </p:cNvPr>
          <p:cNvSpPr/>
          <p:nvPr/>
        </p:nvSpPr>
        <p:spPr>
          <a:xfrm>
            <a:off x="3132696" y="5764500"/>
            <a:ext cx="856149" cy="38669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000" b="1" dirty="0"/>
              <a:t>Responsable</a:t>
            </a:r>
          </a:p>
          <a:p>
            <a:pPr algn="ctr"/>
            <a:r>
              <a:rPr lang="es-ES" sz="1000" b="1" dirty="0" err="1"/>
              <a:t>Entitat</a:t>
            </a:r>
            <a:endParaRPr lang="ca-ES" sz="1000" b="1" dirty="0"/>
          </a:p>
        </p:txBody>
      </p:sp>
      <p:pic>
        <p:nvPicPr>
          <p:cNvPr id="58" name="Imagen 57">
            <a:extLst>
              <a:ext uri="{FF2B5EF4-FFF2-40B4-BE49-F238E27FC236}">
                <a16:creationId xmlns:a16="http://schemas.microsoft.com/office/drawing/2014/main" id="{112C4BD4-FC43-A9A7-7FBD-7A858972203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84168" y="4681088"/>
            <a:ext cx="1589397" cy="842862"/>
          </a:xfrm>
          <a:prstGeom prst="rect">
            <a:avLst/>
          </a:prstGeom>
        </p:spPr>
      </p:pic>
      <p:pic>
        <p:nvPicPr>
          <p:cNvPr id="6" name="Imagen 5" descr="Logotipo&#10;&#10;Descripción generada automáticamente">
            <a:extLst>
              <a:ext uri="{FF2B5EF4-FFF2-40B4-BE49-F238E27FC236}">
                <a16:creationId xmlns:a16="http://schemas.microsoft.com/office/drawing/2014/main" id="{84F04B7E-673D-892C-C728-91F8EDC0474E}"/>
              </a:ext>
            </a:extLst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43" y="260648"/>
            <a:ext cx="707777" cy="92294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n 7" descr="Imagen que contiene Icono&#10;&#10;Descripción generada automáticamente">
            <a:extLst>
              <a:ext uri="{FF2B5EF4-FFF2-40B4-BE49-F238E27FC236}">
                <a16:creationId xmlns:a16="http://schemas.microsoft.com/office/drawing/2014/main" id="{C5A83F13-1A87-717C-A3AB-F19A3AE90E5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958" y="169689"/>
            <a:ext cx="1302083" cy="922943"/>
          </a:xfrm>
          <a:prstGeom prst="rect">
            <a:avLst/>
          </a:prstGeom>
        </p:spPr>
      </p:pic>
      <p:pic>
        <p:nvPicPr>
          <p:cNvPr id="9" name="Imagen 8" descr="Forma, Círculo&#10;&#10;El contenido generado por IA puede ser incorrecto.">
            <a:extLst>
              <a:ext uri="{FF2B5EF4-FFF2-40B4-BE49-F238E27FC236}">
                <a16:creationId xmlns:a16="http://schemas.microsoft.com/office/drawing/2014/main" id="{6E3A10A0-1917-0930-D308-782C494D19E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80" y="260648"/>
            <a:ext cx="873125" cy="623570"/>
          </a:xfrm>
          <a:prstGeom prst="rect">
            <a:avLst/>
          </a:prstGeom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id="{F7953C31-D94E-EF13-4DE3-4EC93775CAAF}"/>
              </a:ext>
            </a:extLst>
          </p:cNvPr>
          <p:cNvSpPr txBox="1">
            <a:spLocks/>
          </p:cNvSpPr>
          <p:nvPr/>
        </p:nvSpPr>
        <p:spPr>
          <a:xfrm>
            <a:off x="635242" y="666291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24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Protocol Semàfor de Valors</a:t>
            </a:r>
            <a:endParaRPr lang="ca-ES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7A90B0FE-D107-EF00-5EF9-AB06CBFA0452}"/>
              </a:ext>
            </a:extLst>
          </p:cNvPr>
          <p:cNvGrpSpPr/>
          <p:nvPr/>
        </p:nvGrpSpPr>
        <p:grpSpPr>
          <a:xfrm>
            <a:off x="198680" y="6283507"/>
            <a:ext cx="8640863" cy="510811"/>
            <a:chOff x="354264" y="6008062"/>
            <a:chExt cx="11483466" cy="532141"/>
          </a:xfrm>
        </p:grpSpPr>
        <p:grpSp>
          <p:nvGrpSpPr>
            <p:cNvPr id="13" name="Group 6">
              <a:extLst>
                <a:ext uri="{FF2B5EF4-FFF2-40B4-BE49-F238E27FC236}">
                  <a16:creationId xmlns:a16="http://schemas.microsoft.com/office/drawing/2014/main" id="{886DE685-96E9-D320-9282-242AA19F1DA9}"/>
                </a:ext>
              </a:extLst>
            </p:cNvPr>
            <p:cNvGrpSpPr/>
            <p:nvPr/>
          </p:nvGrpSpPr>
          <p:grpSpPr>
            <a:xfrm>
              <a:off x="9025188" y="6215464"/>
              <a:ext cx="2812542" cy="324739"/>
              <a:chOff x="0" y="0"/>
              <a:chExt cx="5625084" cy="649478"/>
            </a:xfrm>
          </p:grpSpPr>
          <p:sp>
            <p:nvSpPr>
              <p:cNvPr id="16" name="Freeform 7">
                <a:extLst>
                  <a:ext uri="{FF2B5EF4-FFF2-40B4-BE49-F238E27FC236}">
                    <a16:creationId xmlns:a16="http://schemas.microsoft.com/office/drawing/2014/main" id="{7C6B507B-4B20-76CA-3084-8F0582AC6378}"/>
                  </a:ext>
                </a:extLst>
              </p:cNvPr>
              <p:cNvSpPr/>
              <p:nvPr/>
            </p:nvSpPr>
            <p:spPr>
              <a:xfrm>
                <a:off x="0" y="0"/>
                <a:ext cx="5625084" cy="649478"/>
              </a:xfrm>
              <a:custGeom>
                <a:avLst/>
                <a:gdLst/>
                <a:ahLst/>
                <a:cxnLst/>
                <a:rect l="l" t="t" r="r" b="b"/>
                <a:pathLst>
                  <a:path w="5625084" h="649478">
                    <a:moveTo>
                      <a:pt x="0" y="0"/>
                    </a:moveTo>
                    <a:lnTo>
                      <a:pt x="5625084" y="0"/>
                    </a:lnTo>
                    <a:lnTo>
                      <a:pt x="5625084" y="649478"/>
                    </a:lnTo>
                    <a:lnTo>
                      <a:pt x="0" y="649478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2"/>
                <a:stretch>
                  <a:fillRect b="5"/>
                </a:stretch>
              </a:blipFill>
            </p:spPr>
            <p:txBody>
              <a:bodyPr/>
              <a:lstStyle>
                <a:defPPr>
                  <a:defRPr lang="ca-E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ca-ES" sz="1200" dirty="0"/>
              </a:p>
            </p:txBody>
          </p:sp>
        </p:grpSp>
        <p:grpSp>
          <p:nvGrpSpPr>
            <p:cNvPr id="14" name="Group 8">
              <a:extLst>
                <a:ext uri="{FF2B5EF4-FFF2-40B4-BE49-F238E27FC236}">
                  <a16:creationId xmlns:a16="http://schemas.microsoft.com/office/drawing/2014/main" id="{DCC9AE71-03C1-321F-84C6-8D32BBCFD8E5}"/>
                </a:ext>
              </a:extLst>
            </p:cNvPr>
            <p:cNvGrpSpPr/>
            <p:nvPr/>
          </p:nvGrpSpPr>
          <p:grpSpPr>
            <a:xfrm>
              <a:off x="354264" y="6008062"/>
              <a:ext cx="2076704" cy="531876"/>
              <a:chOff x="0" y="0"/>
              <a:chExt cx="4153408" cy="1063752"/>
            </a:xfrm>
          </p:grpSpPr>
          <p:sp>
            <p:nvSpPr>
              <p:cNvPr id="15" name="Freeform 9" descr="Logotipo  El contenido generado por IA puede ser incorrecto.">
                <a:extLst>
                  <a:ext uri="{FF2B5EF4-FFF2-40B4-BE49-F238E27FC236}">
                    <a16:creationId xmlns:a16="http://schemas.microsoft.com/office/drawing/2014/main" id="{98313197-E3CB-865E-9716-EFC79D238294}"/>
                  </a:ext>
                </a:extLst>
              </p:cNvPr>
              <p:cNvSpPr/>
              <p:nvPr/>
            </p:nvSpPr>
            <p:spPr>
              <a:xfrm>
                <a:off x="0" y="0"/>
                <a:ext cx="4153408" cy="1063752"/>
              </a:xfrm>
              <a:custGeom>
                <a:avLst/>
                <a:gdLst/>
                <a:ahLst/>
                <a:cxnLst/>
                <a:rect l="l" t="t" r="r" b="b"/>
                <a:pathLst>
                  <a:path w="4153408" h="1063752">
                    <a:moveTo>
                      <a:pt x="0" y="0"/>
                    </a:moveTo>
                    <a:lnTo>
                      <a:pt x="4153408" y="0"/>
                    </a:lnTo>
                    <a:lnTo>
                      <a:pt x="4153408" y="1063752"/>
                    </a:lnTo>
                    <a:lnTo>
                      <a:pt x="0" y="1063752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3"/>
                <a:stretch>
                  <a:fillRect b="4"/>
                </a:stretch>
              </a:blipFill>
            </p:spPr>
            <p:txBody>
              <a:bodyPr/>
              <a:lstStyle>
                <a:defPPr>
                  <a:defRPr lang="ca-E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ca-ES" sz="12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825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9" grpId="0" animBg="1"/>
      <p:bldP spid="50" grpId="0" animBg="1"/>
      <p:bldP spid="5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838E17-6187-4CAE-A37F-533A7DBFD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641753"/>
            <a:ext cx="7886700" cy="1325563"/>
          </a:xfrm>
        </p:spPr>
        <p:txBody>
          <a:bodyPr>
            <a:normAutofit/>
          </a:bodyPr>
          <a:lstStyle/>
          <a:p>
            <a:r>
              <a:rPr lang="ca-E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Criteris d’observació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61BB295-E026-476B-A344-EEA1934BBE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84784"/>
            <a:ext cx="7886700" cy="484086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ca-E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 valorar la tasca és necessari tenir present quatre punts importants, per així fer una valoració més objectiva i real: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a-E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Valorar la gestió del partit, el tracte amb responsables i participants.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a-E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Valorar amb respecte i amb caràcter constructiu.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a-E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Valorar, secundàriament, la tècnica arbitral.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s-ES" sz="1800" dirty="0"/>
          </a:p>
          <a:p>
            <a:pPr marL="0" indent="0" algn="just">
              <a:lnSpc>
                <a:spcPct val="150000"/>
              </a:lnSpc>
              <a:buFont typeface="Arial" panose="020B0604020202020204" pitchFamily="34" charset="0"/>
              <a:buNone/>
            </a:pPr>
            <a:endParaRPr lang="ca-ES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ca-E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És obligatori escriure observacions amb el verd i  el vermell. I són opcionals amb el groc i el blau.</a:t>
            </a:r>
          </a:p>
          <a:p>
            <a:pPr algn="just">
              <a:lnSpc>
                <a:spcPct val="150000"/>
              </a:lnSpc>
            </a:pPr>
            <a:endParaRPr lang="es-ES" sz="19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ca-ES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A75B1F0-2428-4B0B-B45A-E9E32DB10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99ABD-CDBA-48A6-9E37-1DF85679D136}" type="slidenum">
              <a:rPr lang="ca-ES" smtClean="0"/>
              <a:pPr/>
              <a:t>6</a:t>
            </a:fld>
            <a:endParaRPr lang="ca-ES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7EE8C5C6-380E-B2CF-B2E2-78A823C9F24F}"/>
              </a:ext>
            </a:extLst>
          </p:cNvPr>
          <p:cNvGrpSpPr/>
          <p:nvPr/>
        </p:nvGrpSpPr>
        <p:grpSpPr>
          <a:xfrm>
            <a:off x="1070014" y="4365104"/>
            <a:ext cx="7003972" cy="546249"/>
            <a:chOff x="936563" y="1974696"/>
            <a:chExt cx="7003972" cy="546249"/>
          </a:xfrm>
        </p:grpSpPr>
        <p:grpSp>
          <p:nvGrpSpPr>
            <p:cNvPr id="10" name="Grupo 9">
              <a:extLst>
                <a:ext uri="{FF2B5EF4-FFF2-40B4-BE49-F238E27FC236}">
                  <a16:creationId xmlns:a16="http://schemas.microsoft.com/office/drawing/2014/main" id="{29D3B872-558C-0CA2-1443-70846341BCB8}"/>
                </a:ext>
              </a:extLst>
            </p:cNvPr>
            <p:cNvGrpSpPr/>
            <p:nvPr/>
          </p:nvGrpSpPr>
          <p:grpSpPr>
            <a:xfrm>
              <a:off x="936563" y="1980945"/>
              <a:ext cx="2092246" cy="540000"/>
              <a:chOff x="1442743" y="1772815"/>
              <a:chExt cx="2092246" cy="540000"/>
            </a:xfrm>
          </p:grpSpPr>
          <p:sp>
            <p:nvSpPr>
              <p:cNvPr id="20" name="AutoShape 1">
                <a:extLst>
                  <a:ext uri="{FF2B5EF4-FFF2-40B4-BE49-F238E27FC236}">
                    <a16:creationId xmlns:a16="http://schemas.microsoft.com/office/drawing/2014/main" id="{3CE6CBD8-D697-94F9-2B8D-51232CE8CBE6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442743" y="1772815"/>
                <a:ext cx="540060" cy="540000"/>
              </a:xfrm>
              <a:prstGeom prst="flowChartConnector">
                <a:avLst/>
              </a:prstGeom>
              <a:solidFill>
                <a:srgbClr val="008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a-ES" sz="1400" dirty="0">
                  <a:solidFill>
                    <a:srgbClr val="00B050"/>
                  </a:solidFill>
                  <a:latin typeface="Franklin Gothic Book" panose="020B0503020102020204" pitchFamily="34" charset="0"/>
                </a:endParaRPr>
              </a:p>
            </p:txBody>
          </p:sp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7EA6D00E-C968-4A1A-0381-F9138741323A}"/>
                  </a:ext>
                </a:extLst>
              </p:cNvPr>
              <p:cNvSpPr txBox="1"/>
              <p:nvPr/>
            </p:nvSpPr>
            <p:spPr>
              <a:xfrm>
                <a:off x="1982803" y="1851900"/>
                <a:ext cx="155218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a-ES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Excel·lent</a:t>
                </a:r>
              </a:p>
            </p:txBody>
          </p:sp>
        </p:grpSp>
        <p:grpSp>
          <p:nvGrpSpPr>
            <p:cNvPr id="11" name="Grupo 10">
              <a:extLst>
                <a:ext uri="{FF2B5EF4-FFF2-40B4-BE49-F238E27FC236}">
                  <a16:creationId xmlns:a16="http://schemas.microsoft.com/office/drawing/2014/main" id="{6BE736B6-7024-A6F2-9B85-178E705CC7E5}"/>
                </a:ext>
              </a:extLst>
            </p:cNvPr>
            <p:cNvGrpSpPr/>
            <p:nvPr/>
          </p:nvGrpSpPr>
          <p:grpSpPr>
            <a:xfrm>
              <a:off x="2674301" y="1974697"/>
              <a:ext cx="1842773" cy="540000"/>
              <a:chOff x="1134830" y="2464033"/>
              <a:chExt cx="1842773" cy="540000"/>
            </a:xfrm>
          </p:grpSpPr>
          <p:sp>
            <p:nvSpPr>
              <p:cNvPr id="18" name="AutoShape 1">
                <a:extLst>
                  <a:ext uri="{FF2B5EF4-FFF2-40B4-BE49-F238E27FC236}">
                    <a16:creationId xmlns:a16="http://schemas.microsoft.com/office/drawing/2014/main" id="{8D71D084-CCAE-3DA0-53FF-2857979A0F61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134830" y="2464033"/>
                <a:ext cx="540060" cy="540000"/>
              </a:xfrm>
              <a:prstGeom prst="flowChartConnector">
                <a:avLst/>
              </a:pr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a-ES" sz="1400" dirty="0">
                  <a:solidFill>
                    <a:srgbClr val="00B050"/>
                  </a:solidFill>
                  <a:latin typeface="Franklin Gothic Book" panose="020B0503020102020204" pitchFamily="34" charset="0"/>
                </a:endParaRPr>
              </a:p>
            </p:txBody>
          </p:sp>
          <p:sp>
            <p:nvSpPr>
              <p:cNvPr id="19" name="CuadroTexto 18">
                <a:extLst>
                  <a:ext uri="{FF2B5EF4-FFF2-40B4-BE49-F238E27FC236}">
                    <a16:creationId xmlns:a16="http://schemas.microsoft.com/office/drawing/2014/main" id="{4F2D4A9A-02D0-BB80-7014-9B27D0AE37A2}"/>
                  </a:ext>
                </a:extLst>
              </p:cNvPr>
              <p:cNvSpPr txBox="1"/>
              <p:nvPr/>
            </p:nvSpPr>
            <p:spPr>
              <a:xfrm>
                <a:off x="1641441" y="2549366"/>
                <a:ext cx="133616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a-ES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Correcta</a:t>
                </a:r>
              </a:p>
            </p:txBody>
          </p:sp>
        </p:grpSp>
        <p:grpSp>
          <p:nvGrpSpPr>
            <p:cNvPr id="12" name="Grupo 11">
              <a:extLst>
                <a:ext uri="{FF2B5EF4-FFF2-40B4-BE49-F238E27FC236}">
                  <a16:creationId xmlns:a16="http://schemas.microsoft.com/office/drawing/2014/main" id="{37FC5590-C878-60B2-AF41-E5B7BAF520CF}"/>
                </a:ext>
              </a:extLst>
            </p:cNvPr>
            <p:cNvGrpSpPr/>
            <p:nvPr/>
          </p:nvGrpSpPr>
          <p:grpSpPr>
            <a:xfrm>
              <a:off x="4242614" y="1974696"/>
              <a:ext cx="2186796" cy="540000"/>
              <a:chOff x="803693" y="3143961"/>
              <a:chExt cx="2186796" cy="540000"/>
            </a:xfrm>
          </p:grpSpPr>
          <p:sp>
            <p:nvSpPr>
              <p:cNvPr id="16" name="AutoShape 1">
                <a:extLst>
                  <a:ext uri="{FF2B5EF4-FFF2-40B4-BE49-F238E27FC236}">
                    <a16:creationId xmlns:a16="http://schemas.microsoft.com/office/drawing/2014/main" id="{05D2CB18-D515-5DC7-9C3F-45ABBC1D234D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803693" y="3143961"/>
                <a:ext cx="540060" cy="540000"/>
              </a:xfrm>
              <a:prstGeom prst="flowChartConnector">
                <a:avLst/>
              </a:prstGeom>
              <a:solidFill>
                <a:srgbClr val="FFC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a-ES" sz="1400" dirty="0">
                  <a:solidFill>
                    <a:srgbClr val="00B050"/>
                  </a:solidFill>
                  <a:latin typeface="Franklin Gothic Book" panose="020B0503020102020204" pitchFamily="34" charset="0"/>
                </a:endParaRPr>
              </a:p>
            </p:txBody>
          </p:sp>
          <p:sp>
            <p:nvSpPr>
              <p:cNvPr id="17" name="CuadroTexto 16">
                <a:extLst>
                  <a:ext uri="{FF2B5EF4-FFF2-40B4-BE49-F238E27FC236}">
                    <a16:creationId xmlns:a16="http://schemas.microsoft.com/office/drawing/2014/main" id="{57FFE2A3-D4BB-3064-95D3-D874798C6E9A}"/>
                  </a:ext>
                </a:extLst>
              </p:cNvPr>
              <p:cNvSpPr txBox="1"/>
              <p:nvPr/>
            </p:nvSpPr>
            <p:spPr>
              <a:xfrm>
                <a:off x="1350799" y="3229295"/>
                <a:ext cx="163969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a-ES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Incorrecta</a:t>
                </a:r>
              </a:p>
            </p:txBody>
          </p:sp>
        </p:grpSp>
        <p:grpSp>
          <p:nvGrpSpPr>
            <p:cNvPr id="13" name="Grupo 12">
              <a:extLst>
                <a:ext uri="{FF2B5EF4-FFF2-40B4-BE49-F238E27FC236}">
                  <a16:creationId xmlns:a16="http://schemas.microsoft.com/office/drawing/2014/main" id="{7DBCC23D-D67A-6ACB-123E-EE5716C74383}"/>
                </a:ext>
              </a:extLst>
            </p:cNvPr>
            <p:cNvGrpSpPr/>
            <p:nvPr/>
          </p:nvGrpSpPr>
          <p:grpSpPr>
            <a:xfrm>
              <a:off x="6064313" y="1974696"/>
              <a:ext cx="1876222" cy="540000"/>
              <a:chOff x="602969" y="3872290"/>
              <a:chExt cx="1876222" cy="540000"/>
            </a:xfrm>
          </p:grpSpPr>
          <p:sp>
            <p:nvSpPr>
              <p:cNvPr id="14" name="AutoShape 1">
                <a:extLst>
                  <a:ext uri="{FF2B5EF4-FFF2-40B4-BE49-F238E27FC236}">
                    <a16:creationId xmlns:a16="http://schemas.microsoft.com/office/drawing/2014/main" id="{098F1467-AF4E-7B7D-1BC6-E0E6B49270FF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602969" y="3872290"/>
                <a:ext cx="540060" cy="540000"/>
              </a:xfrm>
              <a:prstGeom prst="flowChartConnector">
                <a:avLst/>
              </a:prstGeom>
              <a:solidFill>
                <a:srgbClr val="C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a-ES" sz="1400" dirty="0">
                  <a:solidFill>
                    <a:srgbClr val="00B050"/>
                  </a:solidFill>
                  <a:latin typeface="Franklin Gothic Book" panose="020B0503020102020204" pitchFamily="34" charset="0"/>
                </a:endParaRPr>
              </a:p>
            </p:txBody>
          </p:sp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41E2949D-886C-5AB9-7ADD-7C3A34146EB3}"/>
                  </a:ext>
                </a:extLst>
              </p:cNvPr>
              <p:cNvSpPr txBox="1"/>
              <p:nvPr/>
            </p:nvSpPr>
            <p:spPr>
              <a:xfrm>
                <a:off x="1143027" y="3957624"/>
                <a:ext cx="13361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a-ES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Insuficient</a:t>
                </a:r>
              </a:p>
            </p:txBody>
          </p:sp>
        </p:grpSp>
      </p:grpSp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id="{EFEFBFAE-E0BE-4F47-DD5A-8D0439375FE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43" y="260648"/>
            <a:ext cx="707777" cy="9229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Imagen 24" descr="Imagen que contiene Icono&#10;&#10;Descripción generada automáticamente">
            <a:extLst>
              <a:ext uri="{FF2B5EF4-FFF2-40B4-BE49-F238E27FC236}">
                <a16:creationId xmlns:a16="http://schemas.microsoft.com/office/drawing/2014/main" id="{5E416922-DA0F-D731-AD94-C2B1E849C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958" y="169689"/>
            <a:ext cx="1302083" cy="922943"/>
          </a:xfrm>
          <a:prstGeom prst="rect">
            <a:avLst/>
          </a:prstGeom>
        </p:spPr>
      </p:pic>
      <p:pic>
        <p:nvPicPr>
          <p:cNvPr id="26" name="Imagen 25" descr="Forma, Círculo&#10;&#10;El contenido generado por IA puede ser incorrecto.">
            <a:extLst>
              <a:ext uri="{FF2B5EF4-FFF2-40B4-BE49-F238E27FC236}">
                <a16:creationId xmlns:a16="http://schemas.microsoft.com/office/drawing/2014/main" id="{861C3122-3420-F686-555D-121006C6811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80" y="260648"/>
            <a:ext cx="873125" cy="623570"/>
          </a:xfrm>
          <a:prstGeom prst="rect">
            <a:avLst/>
          </a:prstGeom>
        </p:spPr>
      </p:pic>
      <p:grpSp>
        <p:nvGrpSpPr>
          <p:cNvPr id="22" name="Grupo 21">
            <a:extLst>
              <a:ext uri="{FF2B5EF4-FFF2-40B4-BE49-F238E27FC236}">
                <a16:creationId xmlns:a16="http://schemas.microsoft.com/office/drawing/2014/main" id="{A113198B-6549-2312-8786-4305F54747AC}"/>
              </a:ext>
            </a:extLst>
          </p:cNvPr>
          <p:cNvGrpSpPr/>
          <p:nvPr/>
        </p:nvGrpSpPr>
        <p:grpSpPr>
          <a:xfrm>
            <a:off x="198680" y="6283507"/>
            <a:ext cx="8640863" cy="510811"/>
            <a:chOff x="354264" y="6008062"/>
            <a:chExt cx="11483466" cy="532141"/>
          </a:xfrm>
        </p:grpSpPr>
        <p:grpSp>
          <p:nvGrpSpPr>
            <p:cNvPr id="27" name="Group 6">
              <a:extLst>
                <a:ext uri="{FF2B5EF4-FFF2-40B4-BE49-F238E27FC236}">
                  <a16:creationId xmlns:a16="http://schemas.microsoft.com/office/drawing/2014/main" id="{93FAA8AD-724C-5C54-93E6-D91764049E91}"/>
                </a:ext>
              </a:extLst>
            </p:cNvPr>
            <p:cNvGrpSpPr/>
            <p:nvPr/>
          </p:nvGrpSpPr>
          <p:grpSpPr>
            <a:xfrm>
              <a:off x="9025188" y="6215464"/>
              <a:ext cx="2812542" cy="324739"/>
              <a:chOff x="0" y="0"/>
              <a:chExt cx="5625084" cy="649478"/>
            </a:xfrm>
          </p:grpSpPr>
          <p:sp>
            <p:nvSpPr>
              <p:cNvPr id="30" name="Freeform 7">
                <a:extLst>
                  <a:ext uri="{FF2B5EF4-FFF2-40B4-BE49-F238E27FC236}">
                    <a16:creationId xmlns:a16="http://schemas.microsoft.com/office/drawing/2014/main" id="{1ED5B76F-AD58-8E7A-1ABC-489FC6852DF6}"/>
                  </a:ext>
                </a:extLst>
              </p:cNvPr>
              <p:cNvSpPr/>
              <p:nvPr/>
            </p:nvSpPr>
            <p:spPr>
              <a:xfrm>
                <a:off x="0" y="0"/>
                <a:ext cx="5625084" cy="649478"/>
              </a:xfrm>
              <a:custGeom>
                <a:avLst/>
                <a:gdLst/>
                <a:ahLst/>
                <a:cxnLst/>
                <a:rect l="l" t="t" r="r" b="b"/>
                <a:pathLst>
                  <a:path w="5625084" h="649478">
                    <a:moveTo>
                      <a:pt x="0" y="0"/>
                    </a:moveTo>
                    <a:lnTo>
                      <a:pt x="5625084" y="0"/>
                    </a:lnTo>
                    <a:lnTo>
                      <a:pt x="5625084" y="649478"/>
                    </a:lnTo>
                    <a:lnTo>
                      <a:pt x="0" y="649478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5"/>
                <a:stretch>
                  <a:fillRect b="5"/>
                </a:stretch>
              </a:blipFill>
            </p:spPr>
            <p:txBody>
              <a:bodyPr/>
              <a:lstStyle>
                <a:defPPr>
                  <a:defRPr lang="ca-E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ca-ES" sz="1200" dirty="0"/>
              </a:p>
            </p:txBody>
          </p:sp>
        </p:grpSp>
        <p:grpSp>
          <p:nvGrpSpPr>
            <p:cNvPr id="28" name="Group 8">
              <a:extLst>
                <a:ext uri="{FF2B5EF4-FFF2-40B4-BE49-F238E27FC236}">
                  <a16:creationId xmlns:a16="http://schemas.microsoft.com/office/drawing/2014/main" id="{F5D98E58-EA1D-5D4F-7B86-3F52EDA3ACC2}"/>
                </a:ext>
              </a:extLst>
            </p:cNvPr>
            <p:cNvGrpSpPr/>
            <p:nvPr/>
          </p:nvGrpSpPr>
          <p:grpSpPr>
            <a:xfrm>
              <a:off x="354264" y="6008062"/>
              <a:ext cx="2076704" cy="531876"/>
              <a:chOff x="0" y="0"/>
              <a:chExt cx="4153408" cy="1063752"/>
            </a:xfrm>
          </p:grpSpPr>
          <p:sp>
            <p:nvSpPr>
              <p:cNvPr id="29" name="Freeform 9" descr="Logotipo  El contenido generado por IA puede ser incorrecto.">
                <a:extLst>
                  <a:ext uri="{FF2B5EF4-FFF2-40B4-BE49-F238E27FC236}">
                    <a16:creationId xmlns:a16="http://schemas.microsoft.com/office/drawing/2014/main" id="{E9D2DF4D-C74D-E94F-74FC-2D28F4277663}"/>
                  </a:ext>
                </a:extLst>
              </p:cNvPr>
              <p:cNvSpPr/>
              <p:nvPr/>
            </p:nvSpPr>
            <p:spPr>
              <a:xfrm>
                <a:off x="0" y="0"/>
                <a:ext cx="4153408" cy="1063752"/>
              </a:xfrm>
              <a:custGeom>
                <a:avLst/>
                <a:gdLst/>
                <a:ahLst/>
                <a:cxnLst/>
                <a:rect l="l" t="t" r="r" b="b"/>
                <a:pathLst>
                  <a:path w="4153408" h="1063752">
                    <a:moveTo>
                      <a:pt x="0" y="0"/>
                    </a:moveTo>
                    <a:lnTo>
                      <a:pt x="4153408" y="0"/>
                    </a:lnTo>
                    <a:lnTo>
                      <a:pt x="4153408" y="1063752"/>
                    </a:lnTo>
                    <a:lnTo>
                      <a:pt x="0" y="1063752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/>
                <a:stretch>
                  <a:fillRect b="4"/>
                </a:stretch>
              </a:blipFill>
            </p:spPr>
            <p:txBody>
              <a:bodyPr/>
              <a:lstStyle>
                <a:defPPr>
                  <a:defRPr lang="ca-E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ca-ES" sz="12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30754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E508DB3-B3C3-47B5-86D3-DB2A801FEA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56792"/>
            <a:ext cx="7886700" cy="47688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a-ES" sz="19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Previ a l’inici del partit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Arriben puntuals</a:t>
            </a:r>
          </a:p>
          <a:p>
            <a:pPr marL="628650" lvl="1" indent="-285750"/>
            <a:r>
              <a:rPr lang="ca-E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Els i les TJ han d’estar 20 minuts abans de l’inici del partit. Només tenen justificació si venen d’un altre partit de competició CEEB.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Van uniformats i uniformades</a:t>
            </a:r>
          </a:p>
          <a:p>
            <a:pPr marL="628650" lvl="1" indent="-285750"/>
            <a:r>
              <a:rPr lang="ca-E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Els i les TJ disposen d’uniforme oficial per a la </a:t>
            </a:r>
            <a:r>
              <a:rPr lang="ca-ES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tutorització</a:t>
            </a:r>
            <a:r>
              <a:rPr lang="ca-E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partits: xandall més polo.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 presenten als i les responsables d’equip</a:t>
            </a:r>
          </a:p>
          <a:p>
            <a:pPr marL="628650" lvl="1" indent="-285750"/>
            <a:r>
              <a:rPr lang="ca-E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 una millor gestió i comunicació, és molt recomanable que els i les TJ siguin proactius dirigint-se als i les responsables i no esperar al revés.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Procuren que el partit comenci a l’hora marcada</a:t>
            </a:r>
          </a:p>
          <a:p>
            <a:pPr marL="628650" lvl="1" indent="-285750"/>
            <a:r>
              <a:rPr lang="ca-E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Els i les TJ són responsables que el partit comenci a l’hora prevista, per no generar retard a les entitats, famílies i participants.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Són propers als i les participants</a:t>
            </a:r>
          </a:p>
          <a:p>
            <a:pPr marL="628650" lvl="1" indent="-285750"/>
            <a:r>
              <a:rPr lang="ca-E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 una millor gestió i comunicació, és molt recomanable que els i les TJ siguin proactius amb els i les participants: salutació inicial, etc.</a:t>
            </a:r>
          </a:p>
          <a:p>
            <a:endParaRPr lang="ca-ES" sz="19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B0533B4-54F6-4139-B719-CCB518CF1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99ABD-CDBA-48A6-9E37-1DF85679D136}" type="slidenum">
              <a:rPr lang="ca-ES" smtClean="0"/>
              <a:pPr/>
              <a:t>7</a:t>
            </a:fld>
            <a:endParaRPr lang="ca-ES"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B64FD72B-6EFE-1D9E-FC92-CA3DA3247EC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43" y="260648"/>
            <a:ext cx="707777" cy="9229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agen 11" descr="Imagen que contiene Icono&#10;&#10;Descripción generada automáticamente">
            <a:extLst>
              <a:ext uri="{FF2B5EF4-FFF2-40B4-BE49-F238E27FC236}">
                <a16:creationId xmlns:a16="http://schemas.microsoft.com/office/drawing/2014/main" id="{B12CFECC-A8AC-AD19-11DB-771F9FFF11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958" y="169689"/>
            <a:ext cx="1302083" cy="922943"/>
          </a:xfrm>
          <a:prstGeom prst="rect">
            <a:avLst/>
          </a:prstGeom>
        </p:spPr>
      </p:pic>
      <p:pic>
        <p:nvPicPr>
          <p:cNvPr id="13" name="Imagen 12" descr="Forma, Círculo&#10;&#10;El contenido generado por IA puede ser incorrecto.">
            <a:extLst>
              <a:ext uri="{FF2B5EF4-FFF2-40B4-BE49-F238E27FC236}">
                <a16:creationId xmlns:a16="http://schemas.microsoft.com/office/drawing/2014/main" id="{D52CB5F0-1531-5B2B-62F9-D0841E466C7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80" y="260648"/>
            <a:ext cx="873125" cy="623570"/>
          </a:xfrm>
          <a:prstGeom prst="rect">
            <a:avLst/>
          </a:prstGeom>
        </p:spPr>
      </p:pic>
      <p:sp>
        <p:nvSpPr>
          <p:cNvPr id="16" name="Título 1">
            <a:extLst>
              <a:ext uri="{FF2B5EF4-FFF2-40B4-BE49-F238E27FC236}">
                <a16:creationId xmlns:a16="http://schemas.microsoft.com/office/drawing/2014/main" id="{2ED2660F-80A7-9440-BA10-A8A8B4440F90}"/>
              </a:ext>
            </a:extLst>
          </p:cNvPr>
          <p:cNvSpPr txBox="1">
            <a:spLocks/>
          </p:cNvSpPr>
          <p:nvPr/>
        </p:nvSpPr>
        <p:spPr>
          <a:xfrm>
            <a:off x="628649" y="641753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24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Criteris d’observació</a:t>
            </a:r>
            <a:endParaRPr lang="ca-ES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9503F60D-66B6-6000-D8D5-96D02BE4555F}"/>
              </a:ext>
            </a:extLst>
          </p:cNvPr>
          <p:cNvGrpSpPr/>
          <p:nvPr/>
        </p:nvGrpSpPr>
        <p:grpSpPr>
          <a:xfrm>
            <a:off x="198680" y="6283507"/>
            <a:ext cx="8640863" cy="510811"/>
            <a:chOff x="354264" y="6008062"/>
            <a:chExt cx="11483466" cy="532141"/>
          </a:xfrm>
        </p:grpSpPr>
        <p:grpSp>
          <p:nvGrpSpPr>
            <p:cNvPr id="10" name="Group 6">
              <a:extLst>
                <a:ext uri="{FF2B5EF4-FFF2-40B4-BE49-F238E27FC236}">
                  <a16:creationId xmlns:a16="http://schemas.microsoft.com/office/drawing/2014/main" id="{C600C4A6-4D4C-0BF4-C927-51D44D4F7706}"/>
                </a:ext>
              </a:extLst>
            </p:cNvPr>
            <p:cNvGrpSpPr/>
            <p:nvPr/>
          </p:nvGrpSpPr>
          <p:grpSpPr>
            <a:xfrm>
              <a:off x="9025188" y="6215464"/>
              <a:ext cx="2812542" cy="324739"/>
              <a:chOff x="0" y="0"/>
              <a:chExt cx="5625084" cy="649478"/>
            </a:xfrm>
          </p:grpSpPr>
          <p:sp>
            <p:nvSpPr>
              <p:cNvPr id="17" name="Freeform 7">
                <a:extLst>
                  <a:ext uri="{FF2B5EF4-FFF2-40B4-BE49-F238E27FC236}">
                    <a16:creationId xmlns:a16="http://schemas.microsoft.com/office/drawing/2014/main" id="{EC7A1158-013D-20B1-1E8E-6576D5C2E946}"/>
                  </a:ext>
                </a:extLst>
              </p:cNvPr>
              <p:cNvSpPr/>
              <p:nvPr/>
            </p:nvSpPr>
            <p:spPr>
              <a:xfrm>
                <a:off x="0" y="0"/>
                <a:ext cx="5625084" cy="649478"/>
              </a:xfrm>
              <a:custGeom>
                <a:avLst/>
                <a:gdLst/>
                <a:ahLst/>
                <a:cxnLst/>
                <a:rect l="l" t="t" r="r" b="b"/>
                <a:pathLst>
                  <a:path w="5625084" h="649478">
                    <a:moveTo>
                      <a:pt x="0" y="0"/>
                    </a:moveTo>
                    <a:lnTo>
                      <a:pt x="5625084" y="0"/>
                    </a:lnTo>
                    <a:lnTo>
                      <a:pt x="5625084" y="649478"/>
                    </a:lnTo>
                    <a:lnTo>
                      <a:pt x="0" y="649478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5"/>
                <a:stretch>
                  <a:fillRect b="5"/>
                </a:stretch>
              </a:blipFill>
            </p:spPr>
            <p:txBody>
              <a:bodyPr/>
              <a:lstStyle>
                <a:defPPr>
                  <a:defRPr lang="ca-E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ca-ES" sz="1200" dirty="0"/>
              </a:p>
            </p:txBody>
          </p:sp>
        </p:grpSp>
        <p:grpSp>
          <p:nvGrpSpPr>
            <p:cNvPr id="14" name="Group 8">
              <a:extLst>
                <a:ext uri="{FF2B5EF4-FFF2-40B4-BE49-F238E27FC236}">
                  <a16:creationId xmlns:a16="http://schemas.microsoft.com/office/drawing/2014/main" id="{1EC16E82-6CF6-F47D-51AC-A1EA7595027C}"/>
                </a:ext>
              </a:extLst>
            </p:cNvPr>
            <p:cNvGrpSpPr/>
            <p:nvPr/>
          </p:nvGrpSpPr>
          <p:grpSpPr>
            <a:xfrm>
              <a:off x="354264" y="6008062"/>
              <a:ext cx="2076704" cy="531876"/>
              <a:chOff x="0" y="0"/>
              <a:chExt cx="4153408" cy="1063752"/>
            </a:xfrm>
          </p:grpSpPr>
          <p:sp>
            <p:nvSpPr>
              <p:cNvPr id="15" name="Freeform 9" descr="Logotipo  El contenido generado por IA puede ser incorrecto.">
                <a:extLst>
                  <a:ext uri="{FF2B5EF4-FFF2-40B4-BE49-F238E27FC236}">
                    <a16:creationId xmlns:a16="http://schemas.microsoft.com/office/drawing/2014/main" id="{8FA67462-3FC4-54D2-25C6-F93F6537765E}"/>
                  </a:ext>
                </a:extLst>
              </p:cNvPr>
              <p:cNvSpPr/>
              <p:nvPr/>
            </p:nvSpPr>
            <p:spPr>
              <a:xfrm>
                <a:off x="0" y="0"/>
                <a:ext cx="4153408" cy="1063752"/>
              </a:xfrm>
              <a:custGeom>
                <a:avLst/>
                <a:gdLst/>
                <a:ahLst/>
                <a:cxnLst/>
                <a:rect l="l" t="t" r="r" b="b"/>
                <a:pathLst>
                  <a:path w="4153408" h="1063752">
                    <a:moveTo>
                      <a:pt x="0" y="0"/>
                    </a:moveTo>
                    <a:lnTo>
                      <a:pt x="4153408" y="0"/>
                    </a:lnTo>
                    <a:lnTo>
                      <a:pt x="4153408" y="1063752"/>
                    </a:lnTo>
                    <a:lnTo>
                      <a:pt x="0" y="1063752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/>
                <a:stretch>
                  <a:fillRect b="4"/>
                </a:stretch>
              </a:blipFill>
            </p:spPr>
            <p:txBody>
              <a:bodyPr/>
              <a:lstStyle>
                <a:defPPr>
                  <a:defRPr lang="ca-E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ca-ES" sz="12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472250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E508DB3-B3C3-47B5-86D3-DB2A801FEA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56792"/>
            <a:ext cx="7886700" cy="47688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a-ES" sz="19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Durant el partit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Adapten la </a:t>
            </a:r>
            <a:r>
              <a:rPr lang="ca-ES" sz="1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tutorització</a:t>
            </a:r>
            <a:r>
              <a:rPr lang="ca-E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 la categoria d’edat del partit</a:t>
            </a:r>
          </a:p>
          <a:p>
            <a:pPr marL="628650" lvl="1" indent="-285750"/>
            <a:r>
              <a:rPr lang="ca-E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Els i les TJ han d’adaptar-se a la categoria del partit. Cada categoria té unes necessitats diferents a l’hora de </a:t>
            </a:r>
            <a:r>
              <a:rPr lang="ca-ES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tutoritzar</a:t>
            </a:r>
            <a:r>
              <a:rPr lang="ca-E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Fan la salutació inicial entre equips</a:t>
            </a:r>
          </a:p>
          <a:p>
            <a:pPr marL="628650" lvl="1" indent="-285750"/>
            <a:r>
              <a:rPr lang="ca-E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Els i les TJ han d’assegurar-se que els i les participants dels equips fan la salutació inicial entre ells. És un acte per fomentar valors positius.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Interactuen amb participants i responsables dels equips</a:t>
            </a:r>
          </a:p>
          <a:p>
            <a:pPr marL="628650" lvl="1" indent="-285750"/>
            <a:r>
              <a:rPr lang="ca-E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Els i les TJ han d’interactuar positivament amb els agents implicats en el partit, per a explicar i justificar les decisions i accions durant el partit.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Controlen el partit davant comentaris o situacions conflictives</a:t>
            </a:r>
          </a:p>
          <a:p>
            <a:pPr marL="628650" lvl="1" indent="-285750"/>
            <a:r>
              <a:rPr lang="ca-E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Els i les TJ gestiones i intervenen correctament davant actituds negatives dels i les esportistes, apreciacions responsables i externes com plors i lesions.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Fan respectar l’espai del i la TJ i respecten el dels i les responsables</a:t>
            </a:r>
          </a:p>
          <a:p>
            <a:pPr marL="628650" lvl="1" indent="-285750"/>
            <a:r>
              <a:rPr lang="ca-E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Els i les TJ asseguren de preservar el seu espai vital durant la </a:t>
            </a:r>
            <a:r>
              <a:rPr lang="ca-ES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tutorització</a:t>
            </a:r>
            <a:r>
              <a:rPr lang="ca-E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igual que respecten el de els i les responsables. No es mostren invasius.</a:t>
            </a:r>
          </a:p>
          <a:p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B0533B4-54F6-4139-B719-CCB518CF1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99ABD-CDBA-48A6-9E37-1DF85679D136}" type="slidenum">
              <a:rPr lang="ca-ES" smtClean="0"/>
              <a:pPr/>
              <a:t>8</a:t>
            </a:fld>
            <a:endParaRPr lang="ca-ES"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84058A9-1B07-A8E5-9EB8-661AD7100D87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43" y="260648"/>
            <a:ext cx="707777" cy="9229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agen 11" descr="Imagen que contiene Icono&#10;&#10;Descripción generada automáticamente">
            <a:extLst>
              <a:ext uri="{FF2B5EF4-FFF2-40B4-BE49-F238E27FC236}">
                <a16:creationId xmlns:a16="http://schemas.microsoft.com/office/drawing/2014/main" id="{0A5F88D1-62E9-E3C0-1448-8DD3381D57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958" y="169689"/>
            <a:ext cx="1302083" cy="922943"/>
          </a:xfrm>
          <a:prstGeom prst="rect">
            <a:avLst/>
          </a:prstGeom>
        </p:spPr>
      </p:pic>
      <p:pic>
        <p:nvPicPr>
          <p:cNvPr id="13" name="Imagen 12" descr="Forma, Círculo&#10;&#10;El contenido generado por IA puede ser incorrecto.">
            <a:extLst>
              <a:ext uri="{FF2B5EF4-FFF2-40B4-BE49-F238E27FC236}">
                <a16:creationId xmlns:a16="http://schemas.microsoft.com/office/drawing/2014/main" id="{0E1D7D32-CA58-4108-4944-FB4C28511CD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80" y="260648"/>
            <a:ext cx="873125" cy="623570"/>
          </a:xfrm>
          <a:prstGeom prst="rect">
            <a:avLst/>
          </a:prstGeom>
        </p:spPr>
      </p:pic>
      <p:sp>
        <p:nvSpPr>
          <p:cNvPr id="16" name="Título 1">
            <a:extLst>
              <a:ext uri="{FF2B5EF4-FFF2-40B4-BE49-F238E27FC236}">
                <a16:creationId xmlns:a16="http://schemas.microsoft.com/office/drawing/2014/main" id="{41327B92-5A4D-56A0-5500-714201BB72EB}"/>
              </a:ext>
            </a:extLst>
          </p:cNvPr>
          <p:cNvSpPr txBox="1">
            <a:spLocks/>
          </p:cNvSpPr>
          <p:nvPr/>
        </p:nvSpPr>
        <p:spPr>
          <a:xfrm>
            <a:off x="628649" y="641753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24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Criteris d’observació</a:t>
            </a:r>
            <a:endParaRPr lang="ca-ES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BCE62952-CD61-995D-7F1C-F60D4B0AC7D7}"/>
              </a:ext>
            </a:extLst>
          </p:cNvPr>
          <p:cNvGrpSpPr/>
          <p:nvPr/>
        </p:nvGrpSpPr>
        <p:grpSpPr>
          <a:xfrm>
            <a:off x="198680" y="6283507"/>
            <a:ext cx="8640863" cy="510811"/>
            <a:chOff x="354264" y="6008062"/>
            <a:chExt cx="11483466" cy="532141"/>
          </a:xfrm>
        </p:grpSpPr>
        <p:grpSp>
          <p:nvGrpSpPr>
            <p:cNvPr id="10" name="Group 6">
              <a:extLst>
                <a:ext uri="{FF2B5EF4-FFF2-40B4-BE49-F238E27FC236}">
                  <a16:creationId xmlns:a16="http://schemas.microsoft.com/office/drawing/2014/main" id="{0E81AFC7-38B1-B93F-DB43-F0FF58391EFB}"/>
                </a:ext>
              </a:extLst>
            </p:cNvPr>
            <p:cNvGrpSpPr/>
            <p:nvPr/>
          </p:nvGrpSpPr>
          <p:grpSpPr>
            <a:xfrm>
              <a:off x="9025188" y="6215464"/>
              <a:ext cx="2812542" cy="324739"/>
              <a:chOff x="0" y="0"/>
              <a:chExt cx="5625084" cy="649478"/>
            </a:xfrm>
          </p:grpSpPr>
          <p:sp>
            <p:nvSpPr>
              <p:cNvPr id="17" name="Freeform 7">
                <a:extLst>
                  <a:ext uri="{FF2B5EF4-FFF2-40B4-BE49-F238E27FC236}">
                    <a16:creationId xmlns:a16="http://schemas.microsoft.com/office/drawing/2014/main" id="{CD133EDB-CE6E-4C50-E7B9-6FBB119E7F9F}"/>
                  </a:ext>
                </a:extLst>
              </p:cNvPr>
              <p:cNvSpPr/>
              <p:nvPr/>
            </p:nvSpPr>
            <p:spPr>
              <a:xfrm>
                <a:off x="0" y="0"/>
                <a:ext cx="5625084" cy="649478"/>
              </a:xfrm>
              <a:custGeom>
                <a:avLst/>
                <a:gdLst/>
                <a:ahLst/>
                <a:cxnLst/>
                <a:rect l="l" t="t" r="r" b="b"/>
                <a:pathLst>
                  <a:path w="5625084" h="649478">
                    <a:moveTo>
                      <a:pt x="0" y="0"/>
                    </a:moveTo>
                    <a:lnTo>
                      <a:pt x="5625084" y="0"/>
                    </a:lnTo>
                    <a:lnTo>
                      <a:pt x="5625084" y="649478"/>
                    </a:lnTo>
                    <a:lnTo>
                      <a:pt x="0" y="649478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5"/>
                <a:stretch>
                  <a:fillRect b="5"/>
                </a:stretch>
              </a:blipFill>
            </p:spPr>
            <p:txBody>
              <a:bodyPr/>
              <a:lstStyle>
                <a:defPPr>
                  <a:defRPr lang="ca-E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ca-ES" sz="1200" dirty="0"/>
              </a:p>
            </p:txBody>
          </p:sp>
        </p:grpSp>
        <p:grpSp>
          <p:nvGrpSpPr>
            <p:cNvPr id="14" name="Group 8">
              <a:extLst>
                <a:ext uri="{FF2B5EF4-FFF2-40B4-BE49-F238E27FC236}">
                  <a16:creationId xmlns:a16="http://schemas.microsoft.com/office/drawing/2014/main" id="{D1E3D135-F341-9F59-474B-EA8F23BE0474}"/>
                </a:ext>
              </a:extLst>
            </p:cNvPr>
            <p:cNvGrpSpPr/>
            <p:nvPr/>
          </p:nvGrpSpPr>
          <p:grpSpPr>
            <a:xfrm>
              <a:off x="354264" y="6008062"/>
              <a:ext cx="2076704" cy="531876"/>
              <a:chOff x="0" y="0"/>
              <a:chExt cx="4153408" cy="1063752"/>
            </a:xfrm>
          </p:grpSpPr>
          <p:sp>
            <p:nvSpPr>
              <p:cNvPr id="15" name="Freeform 9" descr="Logotipo  El contenido generado por IA puede ser incorrecto.">
                <a:extLst>
                  <a:ext uri="{FF2B5EF4-FFF2-40B4-BE49-F238E27FC236}">
                    <a16:creationId xmlns:a16="http://schemas.microsoft.com/office/drawing/2014/main" id="{497304F9-873C-4FEA-EFE8-7838C83F3E33}"/>
                  </a:ext>
                </a:extLst>
              </p:cNvPr>
              <p:cNvSpPr/>
              <p:nvPr/>
            </p:nvSpPr>
            <p:spPr>
              <a:xfrm>
                <a:off x="0" y="0"/>
                <a:ext cx="4153408" cy="1063752"/>
              </a:xfrm>
              <a:custGeom>
                <a:avLst/>
                <a:gdLst/>
                <a:ahLst/>
                <a:cxnLst/>
                <a:rect l="l" t="t" r="r" b="b"/>
                <a:pathLst>
                  <a:path w="4153408" h="1063752">
                    <a:moveTo>
                      <a:pt x="0" y="0"/>
                    </a:moveTo>
                    <a:lnTo>
                      <a:pt x="4153408" y="0"/>
                    </a:lnTo>
                    <a:lnTo>
                      <a:pt x="4153408" y="1063752"/>
                    </a:lnTo>
                    <a:lnTo>
                      <a:pt x="0" y="1063752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/>
                <a:stretch>
                  <a:fillRect b="4"/>
                </a:stretch>
              </a:blipFill>
            </p:spPr>
            <p:txBody>
              <a:bodyPr/>
              <a:lstStyle>
                <a:defPPr>
                  <a:defRPr lang="ca-E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ca-ES" sz="12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084049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C09B1BC-69B5-41F4-B26F-D9047F646E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28800"/>
            <a:ext cx="7886700" cy="4351338"/>
          </a:xfrm>
        </p:spPr>
        <p:txBody>
          <a:bodyPr/>
          <a:lstStyle/>
          <a:p>
            <a:pPr marL="0" indent="0">
              <a:buNone/>
            </a:pPr>
            <a:r>
              <a:rPr lang="ca-ES" sz="19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Després del partit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a-E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Fan la salutació final entre equips</a:t>
            </a:r>
          </a:p>
          <a:p>
            <a:pPr marL="628650" lvl="1" indent="-285750">
              <a:lnSpc>
                <a:spcPct val="100000"/>
              </a:lnSpc>
            </a:pPr>
            <a:r>
              <a:rPr lang="ca-E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Els i les TJ han d’assegurar-se que els i les participants dels equips fan la salutació final entre ells. És un acte per fomentar valors positius.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Saluden als i les esportistes al finalitzar</a:t>
            </a:r>
          </a:p>
          <a:p>
            <a:pPr marL="628650" lvl="1" indent="-285750"/>
            <a:r>
              <a:rPr lang="ca-E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Els i les TJ han de saludar als i les esportistes al finalitzar el partit, igual que fan els i les esportistes entre ells i elles.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S’acomiaden dels i les responsables d’equip</a:t>
            </a:r>
          </a:p>
          <a:p>
            <a:pPr marL="628650" lvl="1" indent="-285750"/>
            <a:r>
              <a:rPr lang="ca-E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Els i les TJ han de proactius i acomiadar-se dels i les responsables i no esperar al revés.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a-E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Realitzen el tancament correctament del partit amb l’acta</a:t>
            </a:r>
          </a:p>
          <a:p>
            <a:pPr marL="628650" lvl="1" indent="-285750">
              <a:lnSpc>
                <a:spcPct val="100000"/>
              </a:lnSpc>
            </a:pPr>
            <a:r>
              <a:rPr lang="ca-E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Els i les TJ fan el tancament del partit amb els i les responsables per fer la fotografia de l’acta; i actualitzen la informació a Playoff.</a:t>
            </a:r>
          </a:p>
          <a:p>
            <a:endParaRPr lang="ca-ES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6E13758-890A-4B39-AA74-F8DFBB165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99ABD-CDBA-48A6-9E37-1DF85679D136}" type="slidenum">
              <a:rPr lang="ca-ES" smtClean="0"/>
              <a:pPr/>
              <a:t>9</a:t>
            </a:fld>
            <a:endParaRPr lang="ca-ES"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EC3CCD5-3F57-8A8E-BA46-72280E6B55C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43" y="260648"/>
            <a:ext cx="707777" cy="9229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agen 11" descr="Imagen que contiene Icono&#10;&#10;Descripción generada automáticamente">
            <a:extLst>
              <a:ext uri="{FF2B5EF4-FFF2-40B4-BE49-F238E27FC236}">
                <a16:creationId xmlns:a16="http://schemas.microsoft.com/office/drawing/2014/main" id="{D86ACD2C-AD80-EF8B-4F17-88005B5FAA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958" y="169689"/>
            <a:ext cx="1302083" cy="922943"/>
          </a:xfrm>
          <a:prstGeom prst="rect">
            <a:avLst/>
          </a:prstGeom>
        </p:spPr>
      </p:pic>
      <p:pic>
        <p:nvPicPr>
          <p:cNvPr id="13" name="Imagen 12" descr="Forma, Círculo&#10;&#10;El contenido generado por IA puede ser incorrecto.">
            <a:extLst>
              <a:ext uri="{FF2B5EF4-FFF2-40B4-BE49-F238E27FC236}">
                <a16:creationId xmlns:a16="http://schemas.microsoft.com/office/drawing/2014/main" id="{C7E07ACE-92C4-0C8C-30ED-9148F546E26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80" y="260648"/>
            <a:ext cx="873125" cy="623570"/>
          </a:xfrm>
          <a:prstGeom prst="rect">
            <a:avLst/>
          </a:prstGeom>
        </p:spPr>
      </p:pic>
      <p:sp>
        <p:nvSpPr>
          <p:cNvPr id="16" name="Título 1">
            <a:extLst>
              <a:ext uri="{FF2B5EF4-FFF2-40B4-BE49-F238E27FC236}">
                <a16:creationId xmlns:a16="http://schemas.microsoft.com/office/drawing/2014/main" id="{7CEB4E25-8C5E-6202-244F-6D07EDAA3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641753"/>
            <a:ext cx="7886700" cy="1325563"/>
          </a:xfrm>
        </p:spPr>
        <p:txBody>
          <a:bodyPr>
            <a:normAutofit/>
          </a:bodyPr>
          <a:lstStyle/>
          <a:p>
            <a:r>
              <a:rPr lang="ca-E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Criteris d’observació</a:t>
            </a: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35FB9FE2-804B-3C89-49E9-67DE1BE43A84}"/>
              </a:ext>
            </a:extLst>
          </p:cNvPr>
          <p:cNvGrpSpPr/>
          <p:nvPr/>
        </p:nvGrpSpPr>
        <p:grpSpPr>
          <a:xfrm>
            <a:off x="198680" y="6283507"/>
            <a:ext cx="8640863" cy="510811"/>
            <a:chOff x="354264" y="6008062"/>
            <a:chExt cx="11483466" cy="532141"/>
          </a:xfrm>
        </p:grpSpPr>
        <p:grpSp>
          <p:nvGrpSpPr>
            <p:cNvPr id="10" name="Group 6">
              <a:extLst>
                <a:ext uri="{FF2B5EF4-FFF2-40B4-BE49-F238E27FC236}">
                  <a16:creationId xmlns:a16="http://schemas.microsoft.com/office/drawing/2014/main" id="{49BE04BB-E87B-1DE8-96B1-D5FEFC365883}"/>
                </a:ext>
              </a:extLst>
            </p:cNvPr>
            <p:cNvGrpSpPr/>
            <p:nvPr/>
          </p:nvGrpSpPr>
          <p:grpSpPr>
            <a:xfrm>
              <a:off x="9025188" y="6215464"/>
              <a:ext cx="2812542" cy="324739"/>
              <a:chOff x="0" y="0"/>
              <a:chExt cx="5625084" cy="649478"/>
            </a:xfrm>
          </p:grpSpPr>
          <p:sp>
            <p:nvSpPr>
              <p:cNvPr id="17" name="Freeform 7">
                <a:extLst>
                  <a:ext uri="{FF2B5EF4-FFF2-40B4-BE49-F238E27FC236}">
                    <a16:creationId xmlns:a16="http://schemas.microsoft.com/office/drawing/2014/main" id="{B2DB2DC3-C920-CDE3-7CA7-E8804D4AA5DE}"/>
                  </a:ext>
                </a:extLst>
              </p:cNvPr>
              <p:cNvSpPr/>
              <p:nvPr/>
            </p:nvSpPr>
            <p:spPr>
              <a:xfrm>
                <a:off x="0" y="0"/>
                <a:ext cx="5625084" cy="649478"/>
              </a:xfrm>
              <a:custGeom>
                <a:avLst/>
                <a:gdLst/>
                <a:ahLst/>
                <a:cxnLst/>
                <a:rect l="l" t="t" r="r" b="b"/>
                <a:pathLst>
                  <a:path w="5625084" h="649478">
                    <a:moveTo>
                      <a:pt x="0" y="0"/>
                    </a:moveTo>
                    <a:lnTo>
                      <a:pt x="5625084" y="0"/>
                    </a:lnTo>
                    <a:lnTo>
                      <a:pt x="5625084" y="649478"/>
                    </a:lnTo>
                    <a:lnTo>
                      <a:pt x="0" y="649478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5"/>
                <a:stretch>
                  <a:fillRect b="5"/>
                </a:stretch>
              </a:blipFill>
            </p:spPr>
            <p:txBody>
              <a:bodyPr/>
              <a:lstStyle>
                <a:defPPr>
                  <a:defRPr lang="ca-E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ca-ES" sz="1200" dirty="0"/>
              </a:p>
            </p:txBody>
          </p:sp>
        </p:grpSp>
        <p:grpSp>
          <p:nvGrpSpPr>
            <p:cNvPr id="14" name="Group 8">
              <a:extLst>
                <a:ext uri="{FF2B5EF4-FFF2-40B4-BE49-F238E27FC236}">
                  <a16:creationId xmlns:a16="http://schemas.microsoft.com/office/drawing/2014/main" id="{6E5452B4-0DD1-FC2F-45EE-EEA5B297DD30}"/>
                </a:ext>
              </a:extLst>
            </p:cNvPr>
            <p:cNvGrpSpPr/>
            <p:nvPr/>
          </p:nvGrpSpPr>
          <p:grpSpPr>
            <a:xfrm>
              <a:off x="354264" y="6008062"/>
              <a:ext cx="2076704" cy="531876"/>
              <a:chOff x="0" y="0"/>
              <a:chExt cx="4153408" cy="1063752"/>
            </a:xfrm>
          </p:grpSpPr>
          <p:sp>
            <p:nvSpPr>
              <p:cNvPr id="15" name="Freeform 9" descr="Logotipo  El contenido generado por IA puede ser incorrecto.">
                <a:extLst>
                  <a:ext uri="{FF2B5EF4-FFF2-40B4-BE49-F238E27FC236}">
                    <a16:creationId xmlns:a16="http://schemas.microsoft.com/office/drawing/2014/main" id="{92CF0F51-88E2-5FFB-F669-CEEC44301F00}"/>
                  </a:ext>
                </a:extLst>
              </p:cNvPr>
              <p:cNvSpPr/>
              <p:nvPr/>
            </p:nvSpPr>
            <p:spPr>
              <a:xfrm>
                <a:off x="0" y="0"/>
                <a:ext cx="4153408" cy="1063752"/>
              </a:xfrm>
              <a:custGeom>
                <a:avLst/>
                <a:gdLst/>
                <a:ahLst/>
                <a:cxnLst/>
                <a:rect l="l" t="t" r="r" b="b"/>
                <a:pathLst>
                  <a:path w="4153408" h="1063752">
                    <a:moveTo>
                      <a:pt x="0" y="0"/>
                    </a:moveTo>
                    <a:lnTo>
                      <a:pt x="4153408" y="0"/>
                    </a:lnTo>
                    <a:lnTo>
                      <a:pt x="4153408" y="1063752"/>
                    </a:lnTo>
                    <a:lnTo>
                      <a:pt x="0" y="1063752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/>
                <a:stretch>
                  <a:fillRect b="4"/>
                </a:stretch>
              </a:blipFill>
            </p:spPr>
            <p:txBody>
              <a:bodyPr/>
              <a:lstStyle>
                <a:defPPr>
                  <a:defRPr lang="ca-E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ca-ES" sz="12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1102306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3548</TotalTime>
  <Words>830</Words>
  <Application>Microsoft Office PowerPoint</Application>
  <PresentationFormat>Presentación en pantalla (4:3)</PresentationFormat>
  <Paragraphs>98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Franklin Gothic Book</vt:lpstr>
      <vt:lpstr>Tahoma</vt:lpstr>
      <vt:lpstr>Tema de Office</vt:lpstr>
      <vt:lpstr>Presentación de PowerPoint</vt:lpstr>
      <vt:lpstr>ÍNDEX</vt:lpstr>
      <vt:lpstr>1. Què és el “Semàfor dels Valors per Tutors i Tutores de joc?</vt:lpstr>
      <vt:lpstr>2. Protocol Semàfor de Valors</vt:lpstr>
      <vt:lpstr>Presentación de PowerPoint</vt:lpstr>
      <vt:lpstr>3. Criteris d’observació</vt:lpstr>
      <vt:lpstr>Presentación de PowerPoint</vt:lpstr>
      <vt:lpstr>Presentación de PowerPoint</vt:lpstr>
      <vt:lpstr>3. Criteris d’observació</vt:lpstr>
      <vt:lpstr>4. Com ho puc fer?</vt:lpstr>
      <vt:lpstr>Presentación de PowerPoint</vt:lpstr>
      <vt:lpstr>Presentación de PowerPoint</vt:lpstr>
      <vt:lpstr>Presentación de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FUNCIONAMENT INTERN DELS TUTORS DE JOC</dc:title>
  <dc:creator>CEEB-INFORMATIC2</dc:creator>
  <cp:lastModifiedBy>Gerard Ruiz</cp:lastModifiedBy>
  <cp:revision>176</cp:revision>
  <dcterms:created xsi:type="dcterms:W3CDTF">2015-09-25T11:05:55Z</dcterms:created>
  <dcterms:modified xsi:type="dcterms:W3CDTF">2026-09-03T09:07:35Z</dcterms:modified>
</cp:coreProperties>
</file>